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65" r:id="rId2"/>
    <p:sldId id="262" r:id="rId3"/>
    <p:sldId id="257" r:id="rId4"/>
    <p:sldId id="263" r:id="rId5"/>
    <p:sldId id="266" r:id="rId6"/>
    <p:sldId id="267" r:id="rId7"/>
    <p:sldId id="268" r:id="rId8"/>
    <p:sldId id="259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FF"/>
    <a:srgbClr val="A50021"/>
    <a:srgbClr val="6600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39939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40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41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9942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9943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9944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994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9946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9947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FA04D9E4-1C20-4E2B-B190-9C9207921FAF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39948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9949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248AA44-DB07-4ADA-A85B-775B889B45F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2A9FF9-3A77-41C7-A3EC-211FDC1E4ADF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170D84-A6BC-4A27-94F7-B3209D1AF00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613BAC-300C-49B8-9F72-53CF560C2671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8789E-D39F-4CBE-AAA3-5E02CD2FB53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FA66D9-5B2E-4DF8-BBBC-E23AE5AFC63E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2F067-D269-40A9-B934-B666A04D84A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7FCD7A-8C4F-4F17-9B60-D3CDEFA9F809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95B7F-B883-401C-B607-2FEA908698F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AFDD00-0AEF-4F30-AB74-44D26676DA22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737FF-3C59-46B7-B1FE-DDB7EF34CE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52A701-7E6D-4711-935A-F8FCD950CCA3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6E725-09D7-4B0B-89C7-5CF41557C37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A0CBBC-ED40-445A-9854-E0C2ECEB7202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15631-DD08-4D62-9EE8-7D38A0240F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075CF6-30BE-492B-A8F1-F2E794CE60FE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AF1855-D24B-4913-BFB6-19D567A7A4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4C288B-9B2D-4C79-8765-891AB7BC5A0C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97B01-4BF3-4C9C-8F80-8D9C38F2394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BE7FEB-F948-4E74-BE7C-D5E680ADB0FB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5A73B-9D15-4C8C-9066-5D11260FED5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8007350" cy="41910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E9250CAE-5E28-44CE-A72F-77FC1B10068E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150396F1-C9AA-4FDE-B778-F539D478BEC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38915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16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17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918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8919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8920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8921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8922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89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9A718E1-7F53-4FEB-8876-050E03131A88}" type="datetimeFigureOut">
              <a:rPr lang="en-US"/>
              <a:pPr/>
              <a:t>1/31/2020</a:t>
            </a:fld>
            <a:endParaRPr lang="ru-RU"/>
          </a:p>
        </p:txBody>
      </p:sp>
      <p:sp>
        <p:nvSpPr>
          <p:cNvPr id="389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B764255-08F4-4493-B3E9-560D5C17BBA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8926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8927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adm.annenkovo@yandex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Рисунок 5" descr="Желтый.jpg"/>
          <p:cNvPicPr>
            <a:picLocks noGrp="1" noChangeAspect="1"/>
          </p:cNvPicPr>
          <p:nvPr>
            <p:ph type="body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38200" y="1752600"/>
            <a:ext cx="7848600" cy="4962525"/>
          </a:xfrm>
          <a:noFill/>
          <a:ln/>
        </p:spPr>
      </p:pic>
      <p:sp>
        <p:nvSpPr>
          <p:cNvPr id="23559" name="Rectangle 7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>
                <a:latin typeface="Times New Roman" pitchFamily="18" charset="0"/>
              </a:rPr>
              <a:t>Конкурс « Лучшая муниципальная практика» по номинации «Муниципальная экономическая политика и управление муниципальными финансами»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IMG_125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-123825" y="457200"/>
            <a:ext cx="92678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000">
                <a:solidFill>
                  <a:srgbClr val="6600CC"/>
                </a:solidFill>
              </a:rPr>
              <a:t>В состав Анненковского сельского поселения входят 6 населённых пунктов, </a:t>
            </a:r>
          </a:p>
          <a:p>
            <a:pPr algn="ctr"/>
            <a:r>
              <a:rPr lang="ru-RU" sz="2000">
                <a:solidFill>
                  <a:srgbClr val="6600CC"/>
                </a:solidFill>
              </a:rPr>
              <a:t>административным центром является село Анненково, которое </a:t>
            </a:r>
          </a:p>
          <a:p>
            <a:pPr algn="ctr"/>
            <a:r>
              <a:rPr lang="ru-RU" sz="2000">
                <a:solidFill>
                  <a:srgbClr val="6600CC"/>
                </a:solidFill>
              </a:rPr>
              <a:t>расположено в 5 км от районного центра и в 25 км от города Саранск. </a:t>
            </a:r>
          </a:p>
          <a:p>
            <a:pPr algn="ctr"/>
            <a:r>
              <a:rPr lang="ru-RU" sz="2000">
                <a:solidFill>
                  <a:srgbClr val="6600CC"/>
                </a:solidFill>
              </a:rPr>
              <a:t>	Численность населения на 01.01.2018 года составляет 840 человек.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wx108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0" y="2362200"/>
            <a:ext cx="5334000" cy="4495800"/>
          </a:xfrm>
          <a:prstGeom prst="rect">
            <a:avLst/>
          </a:prstGeom>
          <a:noFill/>
        </p:spPr>
      </p:pic>
      <p:pic>
        <p:nvPicPr>
          <p:cNvPr id="14337" name="Рисунок 2" descr="DSCN222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8600" y="2395538"/>
            <a:ext cx="5562600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41325" y="36513"/>
            <a:ext cx="8474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36525" y="136525"/>
            <a:ext cx="9007475" cy="1749425"/>
          </a:xfrm>
          <a:prstGeom prst="rect">
            <a:avLst/>
          </a:prstGeom>
          <a:noFill/>
          <a:ln w="9525">
            <a:solidFill>
              <a:srgbClr val="0033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>
                <a:solidFill>
                  <a:schemeClr val="folHlink"/>
                </a:solidFill>
              </a:rPr>
              <a:t>На территории Анненковского сельского поселения эффективно функционируют </a:t>
            </a:r>
          </a:p>
          <a:p>
            <a:r>
              <a:rPr lang="ru-RU">
                <a:solidFill>
                  <a:schemeClr val="folHlink"/>
                </a:solidFill>
              </a:rPr>
              <a:t>сельскохозяйственное предприятие ТНВ ООО «Комсомолец и К» предприятие </a:t>
            </a:r>
          </a:p>
          <a:p>
            <a:r>
              <a:rPr lang="ru-RU">
                <a:solidFill>
                  <a:schemeClr val="folHlink"/>
                </a:solidFill>
              </a:rPr>
              <a:t>занимается животноводством, растениеводством и переработкой.</a:t>
            </a:r>
          </a:p>
          <a:p>
            <a:r>
              <a:rPr lang="ru-RU">
                <a:solidFill>
                  <a:schemeClr val="folHlink"/>
                </a:solidFill>
              </a:rPr>
              <a:t>	Площадь земель сельскохозяйственного назначения составляет 5669 Га. </a:t>
            </a:r>
          </a:p>
          <a:p>
            <a:r>
              <a:rPr lang="ru-RU">
                <a:solidFill>
                  <a:schemeClr val="folHlink"/>
                </a:solidFill>
              </a:rPr>
              <a:t>В 2017 году урожай зерновых культур составил 7603 т, сахарной свеклы – 14321 т, зеленого горошка 2469 т.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374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91600" cy="6781800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12725" y="341313"/>
            <a:ext cx="88582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/>
              <a:t>В текущем году утвержден проект строительства важного объекта – </a:t>
            </a:r>
          </a:p>
          <a:p>
            <a:r>
              <a:rPr lang="ru-RU"/>
              <a:t>комплексного семеноводческого центра по производству семян </a:t>
            </a:r>
          </a:p>
          <a:p>
            <a:r>
              <a:rPr lang="ru-RU"/>
              <a:t>сельскохозяйственных культур (включая сою) до 20 тысяч тонн в год.</a:t>
            </a:r>
          </a:p>
          <a:p>
            <a:r>
              <a:rPr lang="ru-RU"/>
              <a:t>Сельхозпредприятие планирует максимально полно удовлетворить потребности</a:t>
            </a:r>
          </a:p>
          <a:p>
            <a:r>
              <a:rPr lang="ru-RU"/>
              <a:t>Ромодановского района в качественном семенном материале.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1600"/>
              <a:t>Для перспективного развития сельского поселения имеются все базовые условия: наличие сырья, материально-технической базы, а так же квалифицированные трудовые ресурсы. </a:t>
            </a:r>
            <a:br>
              <a:rPr lang="ru-RU" sz="1600"/>
            </a:br>
            <a:r>
              <a:rPr lang="ru-RU" sz="1600"/>
              <a:t>	ТНВ ООО «Комсомолец и К» отправило на перерабатывающие предприятия республики: мяса 28.7 т, молока 7429 т.</a:t>
            </a:r>
            <a:br>
              <a:rPr lang="ru-RU" sz="1600"/>
            </a:br>
            <a:r>
              <a:rPr lang="ru-RU" sz="1600"/>
              <a:t>За счет повышения плодородия земли и внедрения современных технологий планируется увеличение производства зерна, зелёного горошка, сахарной свеклы.</a:t>
            </a:r>
          </a:p>
        </p:txBody>
      </p:sp>
      <p:pic>
        <p:nvPicPr>
          <p:cNvPr id="41989" name="Picture 5" descr="DSCN223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0600" y="2590800"/>
            <a:ext cx="5867400" cy="4267200"/>
          </a:xfrm>
          <a:prstGeom prst="rect">
            <a:avLst/>
          </a:prstGeom>
          <a:noFill/>
        </p:spPr>
      </p:pic>
      <p:pic>
        <p:nvPicPr>
          <p:cNvPr id="41988" name="Picture 4" descr="11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0" y="2579688"/>
            <a:ext cx="5638800" cy="427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chemeClr val="folHlink"/>
                </a:solidFill>
              </a:rPr>
              <a:t>Объем налоговых и неналоговых доходов в бюджет поселения</a:t>
            </a:r>
            <a:r>
              <a:rPr lang="en-US" sz="2800" dirty="0">
                <a:solidFill>
                  <a:schemeClr val="folHlink"/>
                </a:solidFill>
              </a:rPr>
              <a:t> (</a:t>
            </a:r>
            <a:r>
              <a:rPr lang="ru-RU" sz="2800" dirty="0">
                <a:solidFill>
                  <a:schemeClr val="folHlink"/>
                </a:solidFill>
              </a:rPr>
              <a:t>ф.151)</a:t>
            </a:r>
          </a:p>
        </p:txBody>
      </p:sp>
      <p:graphicFrame>
        <p:nvGraphicFramePr>
          <p:cNvPr id="43092" name="Group 84"/>
          <p:cNvGraphicFramePr>
            <a:graphicFrameLocks noGrp="1"/>
          </p:cNvGraphicFramePr>
          <p:nvPr>
            <p:ph idx="1"/>
          </p:nvPr>
        </p:nvGraphicFramePr>
        <p:xfrm>
          <a:off x="304800" y="1981200"/>
          <a:ext cx="8839200" cy="3276601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36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Информация о налоговых поступлениях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2017 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Налог на доходы физических лиц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71,5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110,9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Налог на имущество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12,7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20,5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99,7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Земельный налог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430,3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407,7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670,3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Единый сельскохозяйственный налог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229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40,9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224,5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Объем поступлений налоговых и неналоговых доходов Анненковского сельского поселения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799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574,7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1190,1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100">
                <a:solidFill>
                  <a:schemeClr val="folHlink"/>
                </a:solidFill>
              </a:rPr>
              <a:t>Объем расходов бюджета, тыс.руб.</a:t>
            </a:r>
          </a:p>
        </p:txBody>
      </p:sp>
      <p:graphicFrame>
        <p:nvGraphicFramePr>
          <p:cNvPr id="45120" name="Group 64"/>
          <p:cNvGraphicFramePr>
            <a:graphicFrameLocks noGrp="1"/>
          </p:cNvGraphicFramePr>
          <p:nvPr>
            <p:ph idx="1"/>
          </p:nvPr>
        </p:nvGraphicFramePr>
        <p:xfrm>
          <a:off x="304800" y="1752600"/>
          <a:ext cx="8540750" cy="4450080"/>
        </p:xfrm>
        <a:graphic>
          <a:graphicData uri="http://schemas.openxmlformats.org/drawingml/2006/table">
            <a:tbl>
              <a:tblPr/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1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9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Наименование основных                   направлений расходов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2017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2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Всего расходов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по Анненковскому сельскому поселению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3470,8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3035,9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3673,3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в том числе: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Содержание работников органов местного самоуправления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1775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1355,9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2048,8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Содержание и ремонт автомобильных дорог общего пользования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405,6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215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286,6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Благоустройство территории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70,4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119,2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185,3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5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Культура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155,9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938,8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1123,1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/>
          </p:cNvSpPr>
          <p:nvPr/>
        </p:nvSpPr>
        <p:spPr bwMode="auto">
          <a:xfrm>
            <a:off x="685800" y="228600"/>
            <a:ext cx="82296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/>
            <a:br>
              <a:rPr lang="ru-RU" sz="39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</a:br>
            <a:r>
              <a:rPr lang="ru-RU" sz="3900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Контактная информация</a:t>
            </a:r>
          </a:p>
        </p:txBody>
      </p:sp>
      <p:sp>
        <p:nvSpPr>
          <p:cNvPr id="3" name="Объект 2"/>
          <p:cNvSpPr>
            <a:spLocks/>
          </p:cNvSpPr>
          <p:nvPr/>
        </p:nvSpPr>
        <p:spPr bwMode="auto">
          <a:xfrm>
            <a:off x="609600" y="1143000"/>
            <a:ext cx="8229600" cy="416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Администрация Анненковского сельского поселения Ромодановского муниципального района 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Республики Мордовия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280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адрес: 431616, Республика Мордовия, Ромодановский район, с. Анненково, ул. Новая, д.9.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Телефон: (883438) 2-43-96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ru-RU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Факс:(883438) 2-43-47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r>
              <a:rPr lang="en-US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E-mail</a:t>
            </a:r>
            <a:r>
              <a:rPr lang="ru-RU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r>
              <a:rPr lang="en-US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adm</a:t>
            </a:r>
            <a:r>
              <a:rPr lang="ru-RU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.</a:t>
            </a:r>
            <a:r>
              <a:rPr lang="en-US" sz="28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2"/>
              </a:rPr>
              <a:t>annenkovo@mail.ru</a:t>
            </a:r>
            <a:endParaRPr lang="ru-RU" sz="280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280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</a:pPr>
            <a:endParaRPr lang="ru-RU" sz="30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398</TotalTime>
  <Words>393</Words>
  <Application>Microsoft Office PowerPoint</Application>
  <PresentationFormat>Экран (4:3)</PresentationFormat>
  <Paragraphs>78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Times New Roman</vt:lpstr>
      <vt:lpstr>Wingdings</vt:lpstr>
      <vt:lpstr>Трава</vt:lpstr>
      <vt:lpstr>Конкурс « Лучшая муниципальная практика» по номинации «Муниципальная экономическая политика и управление муниципальными финансами»</vt:lpstr>
      <vt:lpstr>Презентация PowerPoint</vt:lpstr>
      <vt:lpstr>Презентация PowerPoint</vt:lpstr>
      <vt:lpstr>Презентация PowerPoint</vt:lpstr>
      <vt:lpstr>Для перспективного развития сельского поселения имеются все базовые условия: наличие сырья, материально-технической базы, а так же квалифицированные трудовые ресурсы.   ТНВ ООО «Комсомолец и К» отправило на перерабатывающие предприятия республики: мяса 28.7 т, молока 7429 т. За счет повышения плодородия земли и внедрения современных технологий планируется увеличение производства зерна, зелёного горошка, сахарной свеклы.</vt:lpstr>
      <vt:lpstr>Объем налоговых и неналоговых доходов в бюджет поселения (ф.151)</vt:lpstr>
      <vt:lpstr>Объем расходов бюджета, тыс.руб.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Ксения</cp:lastModifiedBy>
  <cp:revision>9</cp:revision>
  <dcterms:created xsi:type="dcterms:W3CDTF">2018-06-19T12:04:41Z</dcterms:created>
  <dcterms:modified xsi:type="dcterms:W3CDTF">2020-01-31T13:33:43Z</dcterms:modified>
</cp:coreProperties>
</file>