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81" r:id="rId1"/>
  </p:sldMasterIdLst>
  <p:notesMasterIdLst>
    <p:notesMasterId r:id="rId31"/>
  </p:notesMasterIdLst>
  <p:sldIdLst>
    <p:sldId id="256" r:id="rId2"/>
    <p:sldId id="294" r:id="rId3"/>
    <p:sldId id="291" r:id="rId4"/>
    <p:sldId id="257" r:id="rId5"/>
    <p:sldId id="258" r:id="rId6"/>
    <p:sldId id="259" r:id="rId7"/>
    <p:sldId id="260" r:id="rId8"/>
    <p:sldId id="262" r:id="rId9"/>
    <p:sldId id="274" r:id="rId10"/>
    <p:sldId id="292" r:id="rId11"/>
    <p:sldId id="280" r:id="rId12"/>
    <p:sldId id="295" r:id="rId13"/>
    <p:sldId id="266" r:id="rId14"/>
    <p:sldId id="267" r:id="rId15"/>
    <p:sldId id="284" r:id="rId16"/>
    <p:sldId id="275" r:id="rId17"/>
    <p:sldId id="279" r:id="rId18"/>
    <p:sldId id="281" r:id="rId19"/>
    <p:sldId id="283" r:id="rId20"/>
    <p:sldId id="265" r:id="rId21"/>
    <p:sldId id="296" r:id="rId22"/>
    <p:sldId id="297" r:id="rId23"/>
    <p:sldId id="276" r:id="rId24"/>
    <p:sldId id="277" r:id="rId25"/>
    <p:sldId id="278" r:id="rId26"/>
    <p:sldId id="288" r:id="rId27"/>
    <p:sldId id="293" r:id="rId28"/>
    <p:sldId id="270" r:id="rId29"/>
    <p:sldId id="271" r:id="rId30"/>
  </p:sldIdLst>
  <p:sldSz cx="18288000" cy="10287000"/>
  <p:notesSz cx="9872663" cy="6797675"/>
  <p:defaultTextStyle>
    <a:defPPr lvl="0">
      <a:defRPr lang="ru-RU"/>
    </a:defPPr>
    <a:lvl1pPr marL="0" lv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lvl="1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lvl="2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lvl="3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lvl="4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lvl="5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lvl="6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lvl="7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lvl="8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74" autoAdjust="0"/>
    <p:restoredTop sz="94660"/>
  </p:normalViewPr>
  <p:slideViewPr>
    <p:cSldViewPr snapToGrid="0">
      <p:cViewPr varScale="1">
        <p:scale>
          <a:sx n="53" d="100"/>
          <a:sy n="53" d="100"/>
        </p:scale>
        <p:origin x="-114" y="-588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4277890" cy="341246"/>
          </a:xfrm>
          <a:prstGeom prst="rect">
            <a:avLst/>
          </a:prstGeom>
        </p:spPr>
        <p:txBody>
          <a:bodyPr vert="horz" lIns="91094" tIns="45547" rIns="91094" bIns="45547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591598" y="2"/>
            <a:ext cx="4279477" cy="341246"/>
          </a:xfrm>
          <a:prstGeom prst="rect">
            <a:avLst/>
          </a:prstGeom>
        </p:spPr>
        <p:txBody>
          <a:bodyPr vert="horz" lIns="91094" tIns="45547" rIns="91094" bIns="45547" rtlCol="0"/>
          <a:lstStyle>
            <a:lvl1pPr algn="r">
              <a:defRPr sz="1200"/>
            </a:lvl1pPr>
          </a:lstStyle>
          <a:p>
            <a:fld id="{4D2DF21F-1EF0-4106-943C-0BA29E824744}" type="datetimeFigureOut">
              <a:rPr lang="ru-RU" smtClean="0"/>
              <a:pPr/>
              <a:t>11.04.2024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898775" y="849313"/>
            <a:ext cx="4076700" cy="22939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094" tIns="45547" rIns="91094" bIns="45547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88060" y="3271473"/>
            <a:ext cx="7898130" cy="2677096"/>
          </a:xfrm>
          <a:prstGeom prst="rect">
            <a:avLst/>
          </a:prstGeom>
        </p:spPr>
        <p:txBody>
          <a:bodyPr vert="horz" lIns="91094" tIns="45547" rIns="91094" bIns="45547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456429"/>
            <a:ext cx="4277890" cy="341246"/>
          </a:xfrm>
          <a:prstGeom prst="rect">
            <a:avLst/>
          </a:prstGeom>
        </p:spPr>
        <p:txBody>
          <a:bodyPr vert="horz" lIns="91094" tIns="45547" rIns="91094" bIns="45547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591598" y="6456429"/>
            <a:ext cx="4279477" cy="341246"/>
          </a:xfrm>
          <a:prstGeom prst="rect">
            <a:avLst/>
          </a:prstGeom>
        </p:spPr>
        <p:txBody>
          <a:bodyPr vert="horz" lIns="91094" tIns="45547" rIns="91094" bIns="45547" rtlCol="0" anchor="b"/>
          <a:lstStyle>
            <a:lvl1pPr algn="r">
              <a:defRPr sz="1200"/>
            </a:lvl1pPr>
          </a:lstStyle>
          <a:p>
            <a:fld id="{BC1BAD71-FC7A-494A-97A6-56DBC325F5A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661632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20021A-DF61-4296-81DC-944DBB2970BB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821794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86000" y="1683545"/>
            <a:ext cx="13716000" cy="3581400"/>
          </a:xfrm>
        </p:spPr>
        <p:txBody>
          <a:bodyPr anchor="b"/>
          <a:lstStyle>
            <a:lvl1pPr algn="ctr">
              <a:defRPr sz="9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86000" y="5403057"/>
            <a:ext cx="13716000" cy="2483643"/>
          </a:xfrm>
        </p:spPr>
        <p:txBody>
          <a:bodyPr/>
          <a:lstStyle>
            <a:lvl1pPr marL="0" indent="0" algn="ctr">
              <a:buNone/>
              <a:defRPr sz="3600"/>
            </a:lvl1pPr>
            <a:lvl2pPr marL="685800" indent="0" algn="ctr">
              <a:buNone/>
              <a:defRPr sz="3000"/>
            </a:lvl2pPr>
            <a:lvl3pPr marL="1371600" indent="0" algn="ctr">
              <a:buNone/>
              <a:defRPr sz="2700"/>
            </a:lvl3pPr>
            <a:lvl4pPr marL="2057400" indent="0" algn="ctr">
              <a:buNone/>
              <a:defRPr sz="2400"/>
            </a:lvl4pPr>
            <a:lvl5pPr marL="2743200" indent="0" algn="ctr">
              <a:buNone/>
              <a:defRPr sz="2400"/>
            </a:lvl5pPr>
            <a:lvl6pPr marL="3429000" indent="0" algn="ctr">
              <a:buNone/>
              <a:defRPr sz="2400"/>
            </a:lvl6pPr>
            <a:lvl7pPr marL="4114800" indent="0" algn="ctr">
              <a:buNone/>
              <a:defRPr sz="2400"/>
            </a:lvl7pPr>
            <a:lvl8pPr marL="4800600" indent="0" algn="ctr">
              <a:buNone/>
              <a:defRPr sz="2400"/>
            </a:lvl8pPr>
            <a:lvl9pPr marL="5486400" indent="0" algn="ctr">
              <a:buNone/>
              <a:defRPr sz="24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324646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48798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47775" y="2564608"/>
            <a:ext cx="15773400" cy="4279106"/>
          </a:xfrm>
        </p:spPr>
        <p:txBody>
          <a:bodyPr anchor="b"/>
          <a:lstStyle>
            <a:lvl1pPr>
              <a:defRPr sz="9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47775" y="6884195"/>
            <a:ext cx="15773400" cy="2250281"/>
          </a:xfrm>
        </p:spPr>
        <p:txBody>
          <a:bodyPr/>
          <a:lstStyle>
            <a:lvl1pPr marL="0" indent="0">
              <a:buNone/>
              <a:defRPr sz="3600">
                <a:solidFill>
                  <a:schemeClr val="tx1">
                    <a:tint val="75000"/>
                  </a:schemeClr>
                </a:solidFill>
              </a:defRPr>
            </a:lvl1pPr>
            <a:lvl2pPr marL="685800" indent="0">
              <a:buNone/>
              <a:defRPr sz="3000">
                <a:solidFill>
                  <a:schemeClr val="tx1">
                    <a:tint val="75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834614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257300" y="2738438"/>
            <a:ext cx="7772400" cy="65270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9258300" y="2738438"/>
            <a:ext cx="7772400" cy="65270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4/11/2024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085591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82" y="547688"/>
            <a:ext cx="15773400" cy="198834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59683" y="2521745"/>
            <a:ext cx="7736681" cy="1235868"/>
          </a:xfrm>
        </p:spPr>
        <p:txBody>
          <a:bodyPr anchor="b"/>
          <a:lstStyle>
            <a:lvl1pPr marL="0" indent="0">
              <a:buNone/>
              <a:defRPr sz="3600" b="1"/>
            </a:lvl1pPr>
            <a:lvl2pPr marL="685800" indent="0">
              <a:buNone/>
              <a:defRPr sz="3000" b="1"/>
            </a:lvl2pPr>
            <a:lvl3pPr marL="1371600" indent="0">
              <a:buNone/>
              <a:defRPr sz="2700" b="1"/>
            </a:lvl3pPr>
            <a:lvl4pPr marL="2057400" indent="0">
              <a:buNone/>
              <a:defRPr sz="2400" b="1"/>
            </a:lvl4pPr>
            <a:lvl5pPr marL="2743200" indent="0">
              <a:buNone/>
              <a:defRPr sz="2400" b="1"/>
            </a:lvl5pPr>
            <a:lvl6pPr marL="3429000" indent="0">
              <a:buNone/>
              <a:defRPr sz="2400" b="1"/>
            </a:lvl6pPr>
            <a:lvl7pPr marL="4114800" indent="0">
              <a:buNone/>
              <a:defRPr sz="2400" b="1"/>
            </a:lvl7pPr>
            <a:lvl8pPr marL="4800600" indent="0">
              <a:buNone/>
              <a:defRPr sz="2400" b="1"/>
            </a:lvl8pPr>
            <a:lvl9pPr marL="5486400" indent="0">
              <a:buNone/>
              <a:defRPr sz="24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259683" y="3757613"/>
            <a:ext cx="7736681" cy="55268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9258300" y="2521745"/>
            <a:ext cx="7774782" cy="1235868"/>
          </a:xfrm>
        </p:spPr>
        <p:txBody>
          <a:bodyPr anchor="b"/>
          <a:lstStyle>
            <a:lvl1pPr marL="0" indent="0">
              <a:buNone/>
              <a:defRPr sz="3600" b="1"/>
            </a:lvl1pPr>
            <a:lvl2pPr marL="685800" indent="0">
              <a:buNone/>
              <a:defRPr sz="3000" b="1"/>
            </a:lvl2pPr>
            <a:lvl3pPr marL="1371600" indent="0">
              <a:buNone/>
              <a:defRPr sz="2700" b="1"/>
            </a:lvl3pPr>
            <a:lvl4pPr marL="2057400" indent="0">
              <a:buNone/>
              <a:defRPr sz="2400" b="1"/>
            </a:lvl4pPr>
            <a:lvl5pPr marL="2743200" indent="0">
              <a:buNone/>
              <a:defRPr sz="2400" b="1"/>
            </a:lvl5pPr>
            <a:lvl6pPr marL="3429000" indent="0">
              <a:buNone/>
              <a:defRPr sz="2400" b="1"/>
            </a:lvl6pPr>
            <a:lvl7pPr marL="4114800" indent="0">
              <a:buNone/>
              <a:defRPr sz="2400" b="1"/>
            </a:lvl7pPr>
            <a:lvl8pPr marL="4800600" indent="0">
              <a:buNone/>
              <a:defRPr sz="2400" b="1"/>
            </a:lvl8pPr>
            <a:lvl9pPr marL="5486400" indent="0">
              <a:buNone/>
              <a:defRPr sz="24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9258300" y="3757613"/>
            <a:ext cx="7774782" cy="55268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4/11/2024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967029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4/11/2024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353040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4/11/2024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40762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83" y="685800"/>
            <a:ext cx="5898356" cy="2400300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774782" y="1481138"/>
            <a:ext cx="9258300" cy="7310438"/>
          </a:xfrm>
        </p:spPr>
        <p:txBody>
          <a:bodyPr/>
          <a:lstStyle>
            <a:lvl1pPr>
              <a:defRPr sz="4800"/>
            </a:lvl1pPr>
            <a:lvl2pPr>
              <a:defRPr sz="4200"/>
            </a:lvl2pPr>
            <a:lvl3pPr>
              <a:defRPr sz="3600"/>
            </a:lvl3pPr>
            <a:lvl4pPr>
              <a:defRPr sz="3000"/>
            </a:lvl4pPr>
            <a:lvl5pPr>
              <a:defRPr sz="3000"/>
            </a:lvl5pPr>
            <a:lvl6pPr>
              <a:defRPr sz="3000"/>
            </a:lvl6pPr>
            <a:lvl7pPr>
              <a:defRPr sz="3000"/>
            </a:lvl7pPr>
            <a:lvl8pPr>
              <a:defRPr sz="3000"/>
            </a:lvl8pPr>
            <a:lvl9pPr>
              <a:defRPr sz="3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259683" y="3086100"/>
            <a:ext cx="5898356" cy="5717382"/>
          </a:xfrm>
        </p:spPr>
        <p:txBody>
          <a:bodyPr/>
          <a:lstStyle>
            <a:lvl1pPr marL="0" indent="0">
              <a:buNone/>
              <a:defRPr sz="2400"/>
            </a:lvl1pPr>
            <a:lvl2pPr marL="685800" indent="0">
              <a:buNone/>
              <a:defRPr sz="2100"/>
            </a:lvl2pPr>
            <a:lvl3pPr marL="1371600" indent="0">
              <a:buNone/>
              <a:defRPr sz="1800"/>
            </a:lvl3pPr>
            <a:lvl4pPr marL="2057400" indent="0">
              <a:buNone/>
              <a:defRPr sz="1500"/>
            </a:lvl4pPr>
            <a:lvl5pPr marL="2743200" indent="0">
              <a:buNone/>
              <a:defRPr sz="1500"/>
            </a:lvl5pPr>
            <a:lvl6pPr marL="3429000" indent="0">
              <a:buNone/>
              <a:defRPr sz="1500"/>
            </a:lvl6pPr>
            <a:lvl7pPr marL="4114800" indent="0">
              <a:buNone/>
              <a:defRPr sz="1500"/>
            </a:lvl7pPr>
            <a:lvl8pPr marL="4800600" indent="0">
              <a:buNone/>
              <a:defRPr sz="1500"/>
            </a:lvl8pPr>
            <a:lvl9pPr marL="5486400" indent="0">
              <a:buNone/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4/11/2024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055266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83" y="685800"/>
            <a:ext cx="5898356" cy="2400300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7774782" y="1481138"/>
            <a:ext cx="9258300" cy="7310438"/>
          </a:xfrm>
        </p:spPr>
        <p:txBody>
          <a:bodyPr/>
          <a:lstStyle>
            <a:lvl1pPr marL="0" indent="0">
              <a:buNone/>
              <a:defRPr sz="4800"/>
            </a:lvl1pPr>
            <a:lvl2pPr marL="685800" indent="0">
              <a:buNone/>
              <a:defRPr sz="4200"/>
            </a:lvl2pPr>
            <a:lvl3pPr marL="1371600" indent="0">
              <a:buNone/>
              <a:defRPr sz="3600"/>
            </a:lvl3pPr>
            <a:lvl4pPr marL="2057400" indent="0">
              <a:buNone/>
              <a:defRPr sz="3000"/>
            </a:lvl4pPr>
            <a:lvl5pPr marL="2743200" indent="0">
              <a:buNone/>
              <a:defRPr sz="3000"/>
            </a:lvl5pPr>
            <a:lvl6pPr marL="3429000" indent="0">
              <a:buNone/>
              <a:defRPr sz="3000"/>
            </a:lvl6pPr>
            <a:lvl7pPr marL="4114800" indent="0">
              <a:buNone/>
              <a:defRPr sz="3000"/>
            </a:lvl7pPr>
            <a:lvl8pPr marL="4800600" indent="0">
              <a:buNone/>
              <a:defRPr sz="3000"/>
            </a:lvl8pPr>
            <a:lvl9pPr marL="5486400" indent="0">
              <a:buNone/>
              <a:defRPr sz="3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259683" y="3086100"/>
            <a:ext cx="5898356" cy="5717382"/>
          </a:xfrm>
        </p:spPr>
        <p:txBody>
          <a:bodyPr/>
          <a:lstStyle>
            <a:lvl1pPr marL="0" indent="0">
              <a:buNone/>
              <a:defRPr sz="2400"/>
            </a:lvl1pPr>
            <a:lvl2pPr marL="685800" indent="0">
              <a:buNone/>
              <a:defRPr sz="2100"/>
            </a:lvl2pPr>
            <a:lvl3pPr marL="1371600" indent="0">
              <a:buNone/>
              <a:defRPr sz="1800"/>
            </a:lvl3pPr>
            <a:lvl4pPr marL="2057400" indent="0">
              <a:buNone/>
              <a:defRPr sz="1500"/>
            </a:lvl4pPr>
            <a:lvl5pPr marL="2743200" indent="0">
              <a:buNone/>
              <a:defRPr sz="1500"/>
            </a:lvl5pPr>
            <a:lvl6pPr marL="3429000" indent="0">
              <a:buNone/>
              <a:defRPr sz="1500"/>
            </a:lvl6pPr>
            <a:lvl7pPr marL="4114800" indent="0">
              <a:buNone/>
              <a:defRPr sz="1500"/>
            </a:lvl7pPr>
            <a:lvl8pPr marL="4800600" indent="0">
              <a:buNone/>
              <a:defRPr sz="1500"/>
            </a:lvl8pPr>
            <a:lvl9pPr marL="5486400" indent="0">
              <a:buNone/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4/11/2024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453805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452545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13087350" y="547688"/>
            <a:ext cx="3943350" cy="8717757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257300" y="547688"/>
            <a:ext cx="11601450" cy="871775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003805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600" b="1" i="0">
                <a:solidFill>
                  <a:srgbClr val="3C383B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4/11/2024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xmlns="" val="17123521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600" b="1" i="0">
                <a:solidFill>
                  <a:srgbClr val="3C383B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777715" y="4139067"/>
            <a:ext cx="7131684" cy="52031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rgbClr val="3C383B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941832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4/11/2024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xmlns="" val="12569602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4/11/2024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xmlns="" val="32553961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7300" y="547688"/>
            <a:ext cx="15773400" cy="198834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57300" y="2738438"/>
            <a:ext cx="15773400" cy="65270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1257300" y="9534526"/>
            <a:ext cx="41148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4/11/2024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6057900" y="9534526"/>
            <a:ext cx="61722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2915900" y="9534526"/>
            <a:ext cx="41148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738384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  <p:sldLayoutId id="2147483693" r:id="rId12"/>
    <p:sldLayoutId id="2147483694" r:id="rId13"/>
    <p:sldLayoutId id="2147483695" r:id="rId14"/>
  </p:sldLayoutIdLst>
  <p:txStyles>
    <p:titleStyle>
      <a:lvl1pPr algn="l" defTabSz="1371600" rtl="0" eaLnBrk="1" latinLnBrk="0" hangingPunct="1">
        <a:lnSpc>
          <a:spcPct val="90000"/>
        </a:lnSpc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1371600" rtl="0" eaLnBrk="1" latinLnBrk="0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1028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714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400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30861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7719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&#1084;&#1089;&#1087;.&#1088;&#1092;/" TargetMode="Externa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NUL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12" Type="http://schemas.openxmlformats.org/officeDocument/2006/relationships/hyperlink" Target="https://www.wildberries.ru/brands/tengushevskaya-semitsvetka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8.png"/><Relationship Id="rId11" Type="http://schemas.openxmlformats.org/officeDocument/2006/relationships/image" Target="../media/image5.png"/><Relationship Id="rId5" Type="http://schemas.openxmlformats.org/officeDocument/2006/relationships/image" Target="../media/image17.png"/><Relationship Id="rId10" Type="http://schemas.openxmlformats.org/officeDocument/2006/relationships/image" Target="../media/image22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3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7" Type="http://schemas.openxmlformats.org/officeDocument/2006/relationships/image" Target="../media/image61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jpeg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701566" y="5020213"/>
            <a:ext cx="10484983" cy="3864135"/>
          </a:xfrm>
          <a:prstGeom prst="rect">
            <a:avLst/>
          </a:prstGeom>
        </p:spPr>
        <p:txBody>
          <a:bodyPr vert="horz" wrap="square" lIns="0" tIns="205740" rIns="0" bIns="0" rtlCol="0">
            <a:spAutoFit/>
          </a:bodyPr>
          <a:lstStyle/>
          <a:p>
            <a:pPr marL="12700" marR="5080"/>
            <a:r>
              <a:rPr lang="ru-RU" sz="6600" spc="-409" dirty="0"/>
              <a:t>Меры поддержки Центра поддержки предпринимательства в 2023 году</a:t>
            </a:r>
            <a:endParaRPr sz="6600" spc="-409" dirty="0"/>
          </a:p>
        </p:txBody>
      </p:sp>
      <p:grpSp>
        <p:nvGrpSpPr>
          <p:cNvPr id="28" name="object 2"/>
          <p:cNvGrpSpPr/>
          <p:nvPr/>
        </p:nvGrpSpPr>
        <p:grpSpPr bwMode="auto">
          <a:xfrm>
            <a:off x="360610" y="206061"/>
            <a:ext cx="7186410" cy="9530367"/>
            <a:chOff x="0" y="0"/>
            <a:chExt cx="4311650" cy="5143500"/>
          </a:xfrm>
        </p:grpSpPr>
        <p:pic>
          <p:nvPicPr>
            <p:cNvPr id="29" name="object 3"/>
            <p:cNvPicPr/>
            <p:nvPr/>
          </p:nvPicPr>
          <p:blipFill>
            <a:blip r:embed="rId2"/>
            <a:stretch/>
          </p:blipFill>
          <p:spPr bwMode="auto">
            <a:xfrm>
              <a:off x="0" y="0"/>
              <a:ext cx="4311395" cy="5143499"/>
            </a:xfrm>
            <a:prstGeom prst="rect">
              <a:avLst/>
            </a:prstGeom>
          </p:spPr>
        </p:pic>
        <p:pic>
          <p:nvPicPr>
            <p:cNvPr id="30" name="object 4"/>
            <p:cNvPicPr/>
            <p:nvPr/>
          </p:nvPicPr>
          <p:blipFill>
            <a:blip r:embed="rId3"/>
            <a:stretch/>
          </p:blipFill>
          <p:spPr bwMode="auto">
            <a:xfrm>
              <a:off x="193547" y="411480"/>
              <a:ext cx="1639824" cy="1216151"/>
            </a:xfrm>
            <a:prstGeom prst="rect">
              <a:avLst/>
            </a:prstGeom>
          </p:spPr>
        </p:pic>
      </p:grpSp>
      <p:pic>
        <p:nvPicPr>
          <p:cNvPr id="31" name="Рисунок 30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8496077" y="383583"/>
            <a:ext cx="5490379" cy="88560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5"/>
          <a:stretch/>
        </p:blipFill>
        <p:spPr bwMode="auto">
          <a:xfrm>
            <a:off x="14063730" y="0"/>
            <a:ext cx="4047972" cy="1841679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6"/>
          <a:stretch/>
        </p:blipFill>
        <p:spPr bwMode="auto">
          <a:xfrm>
            <a:off x="5527051" y="334322"/>
            <a:ext cx="2054682" cy="10096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9115" y="0"/>
            <a:ext cx="6225325" cy="714442"/>
          </a:xfrm>
        </p:spPr>
        <p:txBody>
          <a:bodyPr>
            <a:normAutofit fontScale="90000"/>
          </a:bodyPr>
          <a:lstStyle/>
          <a:p>
            <a:r>
              <a:rPr lang="ru-RU" sz="4600" b="1" spc="-409" dirty="0" smtClean="0">
                <a:solidFill>
                  <a:srgbClr val="3C383B"/>
                </a:solidFill>
                <a:latin typeface="Verdana"/>
                <a:cs typeface="Verdana"/>
              </a:rPr>
              <a:t>Бизнес-Десант </a:t>
            </a:r>
            <a:r>
              <a:rPr lang="ru-RU" sz="4600" b="1" spc="-409" dirty="0">
                <a:solidFill>
                  <a:srgbClr val="3C383B"/>
                </a:solidFill>
                <a:latin typeface="Verdana"/>
                <a:cs typeface="Verdana"/>
              </a:rPr>
              <a:t>2023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03509" y="1102822"/>
            <a:ext cx="8839737" cy="859497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600" b="1" dirty="0">
                <a:solidFill>
                  <a:srgbClr val="C00000"/>
                </a:solidFill>
                <a:ea typeface="Calibri"/>
                <a:cs typeface="Times New Roman"/>
              </a:rPr>
              <a:t>Что включает:</a:t>
            </a:r>
          </a:p>
          <a:p>
            <a:pPr marL="0" indent="0">
              <a:buNone/>
            </a:pPr>
            <a:r>
              <a:rPr lang="ru-RU" sz="2600" b="1" dirty="0">
                <a:solidFill>
                  <a:srgbClr val="C00000"/>
                </a:solidFill>
                <a:ea typeface="Calibri"/>
                <a:cs typeface="Times New Roman"/>
              </a:rPr>
              <a:t>1 часть:</a:t>
            </a:r>
          </a:p>
          <a:p>
            <a:pPr lvl="0"/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Презентация нефинансовых мер</a:t>
            </a:r>
          </a:p>
          <a:p>
            <a:pPr lvl="0"/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Презентация финансовых мер поддержки</a:t>
            </a:r>
          </a:p>
          <a:p>
            <a:pPr lvl="0"/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Презентация социального предпринимательства</a:t>
            </a:r>
          </a:p>
          <a:p>
            <a:pPr lvl="0"/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Презентация </a:t>
            </a: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системы быстрых платежей для бизнеса</a:t>
            </a:r>
            <a:endParaRPr lang="ru-RU" sz="24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  <a:p>
            <a:pPr lvl="0"/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Семинар по теме "Изменения в налоговом законодательстве. Режим ЕНС" (выборочно в районах) </a:t>
            </a:r>
          </a:p>
          <a:p>
            <a:pPr marL="0" indent="0">
              <a:buNone/>
            </a:pPr>
            <a:r>
              <a:rPr lang="ru-RU" sz="2600" b="1" dirty="0">
                <a:solidFill>
                  <a:srgbClr val="C00000"/>
                </a:solidFill>
                <a:ea typeface="Calibri"/>
                <a:cs typeface="Times New Roman"/>
              </a:rPr>
              <a:t>2-ая часть: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Консультирование по темам выступления, а так же:</a:t>
            </a:r>
            <a:endParaRPr lang="ru-RU" sz="24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  <a:p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по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финансовому планированию (бухгалтерские консультации</a:t>
            </a: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)</a:t>
            </a:r>
            <a:endParaRPr lang="ru-RU" sz="24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  <a:p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по юридическим </a:t>
            </a: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вопросам</a:t>
            </a:r>
            <a:endParaRPr lang="ru-RU" sz="24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  <a:p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по трудовому </a:t>
            </a: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законодательству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Прохождение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тестирования субъектом МСП на выявление лидерских и управленческих способностей </a:t>
            </a:r>
            <a:endParaRPr lang="ru-RU" sz="2400" dirty="0" smtClean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15958938" y="257049"/>
            <a:ext cx="2054682" cy="1009612"/>
          </a:xfrm>
          <a:prstGeom prst="rect">
            <a:avLst/>
          </a:prstGeom>
        </p:spPr>
      </p:pic>
      <p:pic>
        <p:nvPicPr>
          <p:cNvPr id="5" name="Рисунок 4" descr="C:\Users\veryaskinsi\Desktop\Бизнес Десант 2023\Фото минивена.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23549" y="1525610"/>
            <a:ext cx="8049297" cy="642065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/>
          <p:cNvSpPr txBox="1"/>
          <p:nvPr/>
        </p:nvSpPr>
        <p:spPr bwMode="auto">
          <a:xfrm>
            <a:off x="9775065" y="8303415"/>
            <a:ext cx="7598535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600"/>
              </a:spcAft>
              <a:defRPr/>
            </a:pPr>
            <a:r>
              <a:rPr lang="ru-RU" sz="2600" b="1" dirty="0" smtClean="0">
                <a:solidFill>
                  <a:srgbClr val="C00000"/>
                </a:solidFill>
                <a:ea typeface="Calibri"/>
                <a:cs typeface="Times New Roman"/>
              </a:rPr>
              <a:t>Выезды: Март - октябрь 2023 года (по 3 района в месяц)</a:t>
            </a:r>
            <a:endParaRPr lang="ru-RU" sz="2600" b="1" dirty="0">
              <a:solidFill>
                <a:srgbClr val="C00000"/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3414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805C29D-8C0A-F5F6-D821-E0A73E558F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9330" y="0"/>
            <a:ext cx="14897223" cy="824248"/>
          </a:xfrm>
        </p:spPr>
        <p:txBody>
          <a:bodyPr>
            <a:normAutofit/>
          </a:bodyPr>
          <a:lstStyle/>
          <a:p>
            <a:r>
              <a:rPr lang="ru-RU" sz="4600" b="1" spc="-409" dirty="0">
                <a:solidFill>
                  <a:srgbClr val="3C383B"/>
                </a:solidFill>
                <a:latin typeface="Verdana"/>
                <a:cs typeface="Verdana"/>
              </a:rPr>
              <a:t>Цифровая платформа </a:t>
            </a:r>
            <a:r>
              <a:rPr lang="ru-RU" sz="4600" b="1" spc="-409" dirty="0" smtClean="0">
                <a:solidFill>
                  <a:srgbClr val="3C383B"/>
                </a:solidFill>
                <a:latin typeface="Verdana"/>
                <a:cs typeface="Verdana"/>
              </a:rPr>
              <a:t>МСП (ЦП МСП)</a:t>
            </a:r>
            <a:endParaRPr lang="ru-RU" sz="4600" b="1" spc="-409" dirty="0">
              <a:solidFill>
                <a:srgbClr val="3C383B"/>
              </a:solidFill>
              <a:latin typeface="Verdana"/>
              <a:cs typeface="Verdana"/>
            </a:endParaRPr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xmlns="" id="{4219E231-3CD5-B88C-1442-927B942EAE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09497" y="1437986"/>
            <a:ext cx="7426138" cy="417720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15971817" y="231292"/>
            <a:ext cx="2054682" cy="1009612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 bwMode="auto">
          <a:xfrm>
            <a:off x="308292" y="1119151"/>
            <a:ext cx="8091156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400" b="1" dirty="0">
                <a:solidFill>
                  <a:srgbClr val="C00000"/>
                </a:solidFill>
                <a:latin typeface="Calibri"/>
                <a:ea typeface="Calibri"/>
                <a:cs typeface="Calibri"/>
              </a:rPr>
              <a:t>Что дает:</a:t>
            </a:r>
            <a:r>
              <a:rPr lang="ru-RU" sz="2400" dirty="0">
                <a:solidFill>
                  <a:srgbClr val="C00000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доступ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ко всем необходимым для бизнеса сервисам и мерам поддержки в одном </a:t>
            </a: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месте.</a:t>
            </a:r>
          </a:p>
          <a:p>
            <a:pPr algn="just"/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ЦП МСП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запущена в начале 2022 года и расположена по адресу 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  <a:hlinkClick r:id="rId5"/>
              </a:rPr>
              <a:t>https://мсп.рф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. 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86367" y="2762678"/>
            <a:ext cx="9144000" cy="719171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  <a:ea typeface="Calibri"/>
                <a:cs typeface="Times New Roman"/>
              </a:rPr>
              <a:t>Что включает</a:t>
            </a:r>
            <a:r>
              <a:rPr lang="ru-RU" b="1" dirty="0">
                <a:solidFill>
                  <a:srgbClr val="C00000"/>
                </a:solidFill>
                <a:ea typeface="Calibri"/>
                <a:cs typeface="Times New Roman"/>
              </a:rPr>
              <a:t>:</a:t>
            </a:r>
            <a:endParaRPr lang="ru-RU" dirty="0">
              <a:solidFill>
                <a:srgbClr val="C00000"/>
              </a:solidFill>
              <a:ea typeface="Calibri"/>
              <a:cs typeface="Times New Roman"/>
            </a:endParaRPr>
          </a:p>
          <a:p>
            <a:endParaRPr lang="ru-RU" dirty="0" smtClean="0">
              <a:solidFill>
                <a:schemeClr val="tx2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spcAft>
                <a:spcPts val="1600"/>
              </a:spcAft>
              <a:buFont typeface="+mj-lt"/>
              <a:buAutoNum type="arabicPeriod"/>
              <a:defRPr/>
            </a:pP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Антикризисные 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меры поддержки бизнеса</a:t>
            </a: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.</a:t>
            </a:r>
          </a:p>
          <a:p>
            <a:pPr marL="342900" indent="-342900">
              <a:spcAft>
                <a:spcPts val="1600"/>
              </a:spcAft>
              <a:buFont typeface="+mj-lt"/>
              <a:buAutoNum type="arabicPeriod"/>
              <a:defRPr/>
            </a:pP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Региональные 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меры поддержки</a:t>
            </a: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.</a:t>
            </a:r>
          </a:p>
          <a:p>
            <a:pPr marL="342900" indent="-342900">
              <a:spcAft>
                <a:spcPts val="1600"/>
              </a:spcAft>
              <a:buFont typeface="+mj-lt"/>
              <a:buAutoNum type="arabicPeriod"/>
              <a:defRPr/>
            </a:pP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Расчет 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рейтинга бизнеса</a:t>
            </a: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.</a:t>
            </a:r>
          </a:p>
          <a:p>
            <a:pPr marL="342900" indent="-342900">
              <a:spcAft>
                <a:spcPts val="1600"/>
              </a:spcAft>
              <a:buFont typeface="+mj-lt"/>
              <a:buAutoNum type="arabicPeriod"/>
              <a:defRPr/>
            </a:pP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Конструктор 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документов, где собраны шаблоны типовых документов, которые необходимы </a:t>
            </a: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исходя 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из различных жизненных ситуаций ведения бизнеса. </a:t>
            </a:r>
          </a:p>
          <a:p>
            <a:pPr marL="457200" indent="-457200">
              <a:spcAft>
                <a:spcPts val="1600"/>
              </a:spcAft>
              <a:buFont typeface="+mj-lt"/>
              <a:buAutoNum type="arabicPeriod"/>
              <a:defRPr/>
            </a:pP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Законодательный 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дайджест. </a:t>
            </a:r>
          </a:p>
          <a:p>
            <a:pPr marL="457200" indent="-457200">
              <a:spcAft>
                <a:spcPts val="1600"/>
              </a:spcAft>
              <a:buFont typeface="+mj-lt"/>
              <a:buAutoNum type="arabicPeriod"/>
              <a:defRPr/>
            </a:pP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«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Покупка ПО со скидкой 50%» </a:t>
            </a:r>
          </a:p>
          <a:p>
            <a:pPr marL="457200" indent="-457200">
              <a:spcAft>
                <a:spcPts val="1600"/>
              </a:spcAft>
              <a:buFont typeface="+mj-lt"/>
              <a:buAutoNum type="arabicPeriod"/>
              <a:defRPr/>
            </a:pP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360 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- сообщить о нарушении своих прав. </a:t>
            </a:r>
          </a:p>
          <a:p>
            <a:pPr marL="457200" indent="-457200">
              <a:spcAft>
                <a:spcPts val="1600"/>
              </a:spcAft>
              <a:buFont typeface="+mj-lt"/>
              <a:buAutoNum type="arabicPeriod"/>
              <a:defRPr/>
            </a:pP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Производственная 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кооперация и сбыт.</a:t>
            </a:r>
          </a:p>
          <a:p>
            <a:pPr marL="457200" indent="-457200">
              <a:spcAft>
                <a:spcPts val="1600"/>
              </a:spcAft>
              <a:buFont typeface="+mj-lt"/>
              <a:buAutoNum type="arabicPeriod"/>
              <a:defRPr/>
            </a:pP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Льготный 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лизинг </a:t>
            </a: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оборудования.</a:t>
            </a:r>
            <a:endParaRPr lang="ru-RU" sz="22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  <a:p>
            <a:pPr marL="457200" indent="-457200">
              <a:spcAft>
                <a:spcPts val="1600"/>
              </a:spcAft>
              <a:buFont typeface="+mj-lt"/>
              <a:buAutoNum type="arabicPeriod"/>
              <a:defRPr/>
            </a:pP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Бизнес-обучение 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− сервис с персональной подборкой контента </a:t>
            </a: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и </a:t>
            </a:r>
            <a:endParaRPr lang="ru-RU" sz="22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  <a:p>
            <a:pPr>
              <a:spcAft>
                <a:spcPts val="1600"/>
              </a:spcAft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личной поддержкой наставников. </a:t>
            </a:r>
          </a:p>
        </p:txBody>
      </p:sp>
      <p:sp>
        <p:nvSpPr>
          <p:cNvPr id="14" name="TextBox 13"/>
          <p:cNvSpPr txBox="1"/>
          <p:nvPr/>
        </p:nvSpPr>
        <p:spPr bwMode="auto">
          <a:xfrm>
            <a:off x="9965300" y="6075370"/>
            <a:ext cx="8091156" cy="39908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600"/>
              </a:spcAft>
              <a:defRPr/>
            </a:pP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Calibri"/>
              </a:rPr>
              <a:t>11. Регистрация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cs typeface="Calibri"/>
              </a:rPr>
              <a:t>бизнеса </a:t>
            </a: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Calibri"/>
              </a:rPr>
              <a:t>онлайн.</a:t>
            </a:r>
          </a:p>
          <a:p>
            <a:pPr>
              <a:spcAft>
                <a:spcPts val="1600"/>
              </a:spcAft>
              <a:defRPr/>
            </a:pP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Calibri"/>
              </a:rPr>
              <a:t>12. Получение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cs typeface="Calibri"/>
              </a:rPr>
              <a:t>кредита до 10 млн рублей</a:t>
            </a: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Calibri"/>
              </a:rPr>
              <a:t>.</a:t>
            </a:r>
          </a:p>
          <a:p>
            <a:pPr>
              <a:spcAft>
                <a:spcPts val="1600"/>
              </a:spcAft>
              <a:defRPr/>
            </a:pP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Calibri"/>
              </a:rPr>
              <a:t>13. Получение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cs typeface="Calibri"/>
              </a:rPr>
              <a:t>и проверка электронной подписи</a:t>
            </a: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Calibri"/>
              </a:rPr>
              <a:t>.</a:t>
            </a:r>
          </a:p>
          <a:p>
            <a:pPr>
              <a:spcAft>
                <a:spcPts val="1600"/>
              </a:spcAft>
              <a:defRPr/>
            </a:pP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Calibri"/>
              </a:rPr>
              <a:t>13. Статистика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cs typeface="Calibri"/>
              </a:rPr>
              <a:t>для бизнеса</a:t>
            </a: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Calibri"/>
              </a:rPr>
              <a:t>.</a:t>
            </a:r>
          </a:p>
          <a:p>
            <a:pPr>
              <a:spcAft>
                <a:spcPts val="1600"/>
              </a:spcAft>
              <a:defRPr/>
            </a:pPr>
            <a:r>
              <a:rPr lang="ru-RU" sz="2600" b="1" dirty="0">
                <a:solidFill>
                  <a:srgbClr val="C00000"/>
                </a:solidFill>
                <a:ea typeface="Calibri"/>
                <a:cs typeface="Times New Roman"/>
              </a:rPr>
              <a:t>Для предпринимателей старше года, получающих услуги в Центре «Мой Бизнес» по </a:t>
            </a:r>
            <a:r>
              <a:rPr lang="ru-RU" sz="2600" b="1" dirty="0" err="1">
                <a:solidFill>
                  <a:srgbClr val="C00000"/>
                </a:solidFill>
                <a:ea typeface="Calibri"/>
                <a:cs typeface="Times New Roman"/>
              </a:rPr>
              <a:t>Фед</a:t>
            </a:r>
            <a:r>
              <a:rPr lang="ru-RU" sz="2600" b="1" dirty="0">
                <a:solidFill>
                  <a:srgbClr val="C00000"/>
                </a:solidFill>
                <a:ea typeface="Calibri"/>
                <a:cs typeface="Times New Roman"/>
              </a:rPr>
              <a:t>. проекту "Акселерация субъектов </a:t>
            </a:r>
            <a:r>
              <a:rPr lang="ru-RU" sz="2600" b="1" dirty="0" smtClean="0">
                <a:solidFill>
                  <a:srgbClr val="C00000"/>
                </a:solidFill>
                <a:ea typeface="Calibri"/>
                <a:cs typeface="Times New Roman"/>
              </a:rPr>
              <a:t>МСП» </a:t>
            </a:r>
            <a:r>
              <a:rPr lang="ru-RU" sz="2600" b="1" dirty="0">
                <a:solidFill>
                  <a:srgbClr val="C00000"/>
                </a:solidFill>
                <a:ea typeface="Calibri"/>
                <a:cs typeface="Times New Roman"/>
              </a:rPr>
              <a:t>с 2023 года обязательна регистрация на ЦП МСП</a:t>
            </a:r>
            <a:r>
              <a:rPr lang="ru-RU" sz="2400" dirty="0" smtClean="0">
                <a:solidFill>
                  <a:srgbClr val="FF0000"/>
                </a:solidFill>
                <a:ea typeface="Calibri"/>
                <a:cs typeface="Calibri"/>
              </a:rPr>
              <a:t>.</a:t>
            </a:r>
            <a:endParaRPr lang="ru-RU" sz="24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6927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429" y="324973"/>
            <a:ext cx="5978525" cy="162345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35700"/>
              </a:lnSpc>
              <a:spcBef>
                <a:spcPts val="100"/>
              </a:spcBef>
              <a:tabLst>
                <a:tab pos="3322320" algn="l"/>
                <a:tab pos="4467225" algn="l"/>
              </a:tabLst>
            </a:pPr>
            <a:r>
              <a:rPr sz="4100" b="1" spc="-409" dirty="0">
                <a:solidFill>
                  <a:srgbClr val="3C383B"/>
                </a:solidFill>
                <a:latin typeface="Verdana"/>
                <a:cs typeface="Verdana"/>
              </a:rPr>
              <a:t>ОСНОВНЫЕ	УСЛУГИ,  ОКАЗЫВАЕМЫЕ</a:t>
            </a:r>
            <a:r>
              <a:rPr lang="ru-RU" sz="4100" b="1" spc="-409" dirty="0">
                <a:solidFill>
                  <a:srgbClr val="3C383B"/>
                </a:solidFill>
                <a:latin typeface="Verdana"/>
                <a:cs typeface="Verdana"/>
              </a:rPr>
              <a:t> </a:t>
            </a:r>
            <a:r>
              <a:rPr sz="4100" b="1" spc="-409" dirty="0">
                <a:solidFill>
                  <a:srgbClr val="3C383B"/>
                </a:solidFill>
                <a:latin typeface="Verdana"/>
                <a:cs typeface="Verdana"/>
              </a:rPr>
              <a:t>ЦПП*: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064013" y="2731174"/>
            <a:ext cx="85725" cy="85724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064013" y="4483774"/>
            <a:ext cx="85725" cy="85724"/>
          </a:xfrm>
          <a:prstGeom prst="rect">
            <a:avLst/>
          </a:prstGeom>
        </p:spPr>
      </p:pic>
      <p:sp>
        <p:nvSpPr>
          <p:cNvPr id="8" name="object 8"/>
          <p:cNvSpPr txBox="1"/>
          <p:nvPr/>
        </p:nvSpPr>
        <p:spPr>
          <a:xfrm>
            <a:off x="8286163" y="4229768"/>
            <a:ext cx="9566910" cy="52565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14999"/>
              </a:lnSpc>
              <a:spcBef>
                <a:spcPts val="100"/>
              </a:spcBef>
            </a:pPr>
            <a:r>
              <a:rPr lang="ru-RU" sz="2500" spc="80" dirty="0">
                <a:solidFill>
                  <a:srgbClr val="3C383B"/>
                </a:solidFill>
                <a:latin typeface="Lucida Sans Unicode"/>
                <a:cs typeface="Lucida Sans Unicode"/>
              </a:rPr>
              <a:t>Содействие</a:t>
            </a:r>
            <a:r>
              <a:rPr lang="ru-RU" sz="2500" spc="8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lang="ru-RU" sz="2500" spc="20" dirty="0">
                <a:solidFill>
                  <a:srgbClr val="3C383B"/>
                </a:solidFill>
                <a:latin typeface="Lucida Sans Unicode"/>
                <a:cs typeface="Lucida Sans Unicode"/>
              </a:rPr>
              <a:t>в</a:t>
            </a:r>
            <a:r>
              <a:rPr lang="ru-RU" sz="2500" spc="2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lang="ru-RU" sz="2500" spc="60" dirty="0">
                <a:solidFill>
                  <a:srgbClr val="3C383B"/>
                </a:solidFill>
                <a:latin typeface="Lucida Sans Unicode"/>
                <a:cs typeface="Lucida Sans Unicode"/>
              </a:rPr>
              <a:t>размещении</a:t>
            </a:r>
            <a:r>
              <a:rPr lang="ru-RU" sz="2500" spc="6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lang="ru-RU" sz="2500" spc="125" dirty="0">
                <a:solidFill>
                  <a:srgbClr val="3C383B"/>
                </a:solidFill>
                <a:latin typeface="Lucida Sans Unicode"/>
                <a:cs typeface="Lucida Sans Unicode"/>
              </a:rPr>
              <a:t>на</a:t>
            </a:r>
            <a:r>
              <a:rPr lang="ru-RU" sz="2500" spc="13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lang="ru-RU" sz="2500" spc="-30" dirty="0">
                <a:solidFill>
                  <a:srgbClr val="3C383B"/>
                </a:solidFill>
                <a:latin typeface="Lucida Sans Unicode"/>
                <a:cs typeface="Lucida Sans Unicode"/>
              </a:rPr>
              <a:t>электронных</a:t>
            </a:r>
            <a:r>
              <a:rPr lang="ru-RU" sz="2500" spc="-2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lang="ru-RU" sz="2500" spc="-95" dirty="0">
                <a:solidFill>
                  <a:srgbClr val="3C383B"/>
                </a:solidFill>
                <a:latin typeface="Lucida Sans Unicode"/>
                <a:cs typeface="Lucida Sans Unicode"/>
              </a:rPr>
              <a:t>торговых </a:t>
            </a:r>
            <a:r>
              <a:rPr lang="ru-RU" sz="2500" spc="-9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lang="ru-RU" sz="2500" spc="-5" dirty="0">
                <a:solidFill>
                  <a:srgbClr val="3C383B"/>
                </a:solidFill>
                <a:latin typeface="Lucida Sans Unicode"/>
                <a:cs typeface="Lucida Sans Unicode"/>
              </a:rPr>
              <a:t>площадках</a:t>
            </a:r>
            <a:r>
              <a:rPr lang="ru-RU" sz="2500" spc="-10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lang="ru-RU" sz="2500" spc="-45" dirty="0">
                <a:solidFill>
                  <a:srgbClr val="3C383B"/>
                </a:solidFill>
                <a:latin typeface="Lucida Sans Unicode"/>
                <a:cs typeface="Lucida Sans Unicode"/>
              </a:rPr>
              <a:t>(</a:t>
            </a:r>
            <a:r>
              <a:rPr lang="ru-RU" sz="2500" spc="-45" dirty="0" err="1">
                <a:solidFill>
                  <a:srgbClr val="3C383B"/>
                </a:solidFill>
                <a:latin typeface="Lucida Sans Unicode"/>
                <a:cs typeface="Lucida Sans Unicode"/>
              </a:rPr>
              <a:t>Wildberries</a:t>
            </a:r>
            <a:r>
              <a:rPr lang="ru-RU" sz="2500" spc="-45" dirty="0">
                <a:solidFill>
                  <a:srgbClr val="3C383B"/>
                </a:solidFill>
                <a:latin typeface="Lucida Sans Unicode"/>
                <a:cs typeface="Lucida Sans Unicode"/>
              </a:rPr>
              <a:t>,</a:t>
            </a:r>
            <a:r>
              <a:rPr lang="ru-RU" sz="2500" spc="-9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lang="ru-RU" sz="2500" spc="45" dirty="0" err="1">
                <a:solidFill>
                  <a:srgbClr val="3C383B"/>
                </a:solidFill>
                <a:latin typeface="Lucida Sans Unicode"/>
                <a:cs typeface="Lucida Sans Unicode"/>
              </a:rPr>
              <a:t>ЯндексМаркет</a:t>
            </a:r>
            <a:r>
              <a:rPr lang="ru-RU" sz="2500" spc="45" dirty="0">
                <a:solidFill>
                  <a:srgbClr val="3C383B"/>
                </a:solidFill>
                <a:latin typeface="Lucida Sans Unicode"/>
                <a:cs typeface="Lucida Sans Unicode"/>
              </a:rPr>
              <a:t>,</a:t>
            </a:r>
            <a:r>
              <a:rPr lang="ru-RU" sz="2500" spc="-10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lang="ru-RU" sz="2500" spc="-25" dirty="0" err="1">
                <a:solidFill>
                  <a:srgbClr val="3C383B"/>
                </a:solidFill>
                <a:latin typeface="Lucida Sans Unicode"/>
                <a:cs typeface="Lucida Sans Unicode"/>
              </a:rPr>
              <a:t>Ozon</a:t>
            </a:r>
            <a:r>
              <a:rPr lang="ru-RU" sz="2500" spc="-9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lang="ru-RU" sz="2500" spc="-50" dirty="0">
                <a:solidFill>
                  <a:srgbClr val="3C383B"/>
                </a:solidFill>
                <a:latin typeface="Lucida Sans Unicode"/>
                <a:cs typeface="Lucida Sans Unicode"/>
              </a:rPr>
              <a:t>и</a:t>
            </a:r>
            <a:r>
              <a:rPr lang="ru-RU" sz="2500" spc="-10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lang="ru-RU" sz="2500" spc="-85" dirty="0">
                <a:solidFill>
                  <a:srgbClr val="3C383B"/>
                </a:solidFill>
                <a:latin typeface="Lucida Sans Unicode"/>
                <a:cs typeface="Lucida Sans Unicode"/>
              </a:rPr>
              <a:t>т.д.);</a:t>
            </a:r>
            <a:endParaRPr lang="ru-RU" sz="2500" dirty="0">
              <a:latin typeface="Lucida Sans Unicode"/>
              <a:cs typeface="Lucida Sans Unicode"/>
            </a:endParaRPr>
          </a:p>
          <a:p>
            <a:pPr marL="12700" marR="5080" algn="just">
              <a:lnSpc>
                <a:spcPct val="114999"/>
              </a:lnSpc>
              <a:spcBef>
                <a:spcPts val="100"/>
              </a:spcBef>
            </a:pPr>
            <a:endParaRPr lang="ru-RU" sz="2500" spc="80" dirty="0" smtClean="0">
              <a:solidFill>
                <a:srgbClr val="3C383B"/>
              </a:solidFill>
              <a:latin typeface="Lucida Sans Unicode"/>
              <a:cs typeface="Lucida Sans Unicode"/>
            </a:endParaRPr>
          </a:p>
          <a:p>
            <a:pPr marL="12700" marR="5080" algn="just">
              <a:lnSpc>
                <a:spcPct val="114999"/>
              </a:lnSpc>
              <a:spcBef>
                <a:spcPts val="100"/>
              </a:spcBef>
            </a:pPr>
            <a:r>
              <a:rPr lang="ru-RU" sz="2500" spc="80" dirty="0" smtClean="0">
                <a:solidFill>
                  <a:srgbClr val="3C383B"/>
                </a:solidFill>
                <a:latin typeface="Lucida Sans Unicode"/>
                <a:cs typeface="Lucida Sans Unicode"/>
              </a:rPr>
              <a:t>Содействие </a:t>
            </a:r>
            <a:r>
              <a:rPr lang="ru-RU" sz="2500" spc="20" dirty="0">
                <a:solidFill>
                  <a:srgbClr val="3C383B"/>
                </a:solidFill>
                <a:latin typeface="Lucida Sans Unicode"/>
                <a:cs typeface="Lucida Sans Unicode"/>
              </a:rPr>
              <a:t>в </a:t>
            </a:r>
            <a:r>
              <a:rPr lang="ru-RU" sz="2500" dirty="0">
                <a:solidFill>
                  <a:srgbClr val="3C383B"/>
                </a:solidFill>
                <a:latin typeface="Lucida Sans Unicode"/>
                <a:cs typeface="Lucida Sans Unicode"/>
              </a:rPr>
              <a:t>популяризации </a:t>
            </a:r>
            <a:r>
              <a:rPr lang="ru-RU" sz="2500" spc="-25" dirty="0">
                <a:solidFill>
                  <a:srgbClr val="3C383B"/>
                </a:solidFill>
                <a:latin typeface="Lucida Sans Unicode"/>
                <a:cs typeface="Lucida Sans Unicode"/>
              </a:rPr>
              <a:t>продукции </a:t>
            </a:r>
            <a:r>
              <a:rPr lang="ru-RU" sz="2500" spc="40" dirty="0">
                <a:solidFill>
                  <a:srgbClr val="3C383B"/>
                </a:solidFill>
                <a:latin typeface="Lucida Sans Unicode"/>
                <a:cs typeface="Lucida Sans Unicode"/>
              </a:rPr>
              <a:t>(товаров, </a:t>
            </a:r>
            <a:r>
              <a:rPr lang="ru-RU" sz="2500" spc="10" dirty="0">
                <a:solidFill>
                  <a:srgbClr val="3C383B"/>
                </a:solidFill>
                <a:latin typeface="Lucida Sans Unicode"/>
                <a:cs typeface="Lucida Sans Unicode"/>
              </a:rPr>
              <a:t>услуг) </a:t>
            </a:r>
            <a:r>
              <a:rPr lang="ru-RU" sz="2500" spc="1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lang="ru-RU" sz="2500" spc="70" dirty="0">
                <a:solidFill>
                  <a:srgbClr val="3C383B"/>
                </a:solidFill>
                <a:latin typeface="Lucida Sans Unicode"/>
                <a:cs typeface="Lucida Sans Unicode"/>
              </a:rPr>
              <a:t>субъектов </a:t>
            </a:r>
            <a:r>
              <a:rPr lang="ru-RU" sz="2500" spc="90" dirty="0">
                <a:solidFill>
                  <a:srgbClr val="3C383B"/>
                </a:solidFill>
                <a:latin typeface="Lucida Sans Unicode"/>
                <a:cs typeface="Lucida Sans Unicode"/>
              </a:rPr>
              <a:t>МСП </a:t>
            </a:r>
            <a:r>
              <a:rPr lang="ru-RU" sz="2500" spc="-50" dirty="0">
                <a:solidFill>
                  <a:srgbClr val="3C383B"/>
                </a:solidFill>
                <a:latin typeface="Lucida Sans Unicode"/>
                <a:cs typeface="Lucida Sans Unicode"/>
              </a:rPr>
              <a:t>и </a:t>
            </a:r>
            <a:r>
              <a:rPr lang="ru-RU" sz="2500" spc="-15" dirty="0">
                <a:solidFill>
                  <a:srgbClr val="3C383B"/>
                </a:solidFill>
                <a:latin typeface="Lucida Sans Unicode"/>
                <a:cs typeface="Lucida Sans Unicode"/>
              </a:rPr>
              <a:t>физических </a:t>
            </a:r>
            <a:r>
              <a:rPr lang="ru-RU" sz="2500" spc="-80" dirty="0">
                <a:solidFill>
                  <a:srgbClr val="3C383B"/>
                </a:solidFill>
                <a:latin typeface="Lucida Sans Unicode"/>
                <a:cs typeface="Lucida Sans Unicode"/>
              </a:rPr>
              <a:t>лиц </a:t>
            </a:r>
            <a:r>
              <a:rPr lang="ru-RU" sz="2500" dirty="0">
                <a:solidFill>
                  <a:srgbClr val="3C383B"/>
                </a:solidFill>
                <a:latin typeface="Lucida Sans Unicode"/>
                <a:cs typeface="Lucida Sans Unicode"/>
              </a:rPr>
              <a:t>– </a:t>
            </a:r>
            <a:r>
              <a:rPr lang="ru-RU" sz="2500" spc="-15" dirty="0">
                <a:solidFill>
                  <a:srgbClr val="3C383B"/>
                </a:solidFill>
                <a:latin typeface="Lucida Sans Unicode"/>
                <a:cs typeface="Lucida Sans Unicode"/>
              </a:rPr>
              <a:t>плательщиков </a:t>
            </a:r>
            <a:r>
              <a:rPr lang="ru-RU" sz="2500" spc="-10" dirty="0">
                <a:solidFill>
                  <a:srgbClr val="3C383B"/>
                </a:solidFill>
                <a:latin typeface="Lucida Sans Unicode"/>
                <a:cs typeface="Lucida Sans Unicode"/>
              </a:rPr>
              <a:t>«Налога </a:t>
            </a:r>
            <a:r>
              <a:rPr lang="ru-RU" sz="2500" spc="-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lang="ru-RU" sz="2500" spc="125" dirty="0">
                <a:solidFill>
                  <a:srgbClr val="3C383B"/>
                </a:solidFill>
                <a:latin typeface="Lucida Sans Unicode"/>
                <a:cs typeface="Lucida Sans Unicode"/>
              </a:rPr>
              <a:t>на </a:t>
            </a:r>
            <a:r>
              <a:rPr lang="ru-RU" sz="2500" spc="60" dirty="0">
                <a:solidFill>
                  <a:srgbClr val="3C383B"/>
                </a:solidFill>
                <a:latin typeface="Lucida Sans Unicode"/>
                <a:cs typeface="Lucida Sans Unicode"/>
              </a:rPr>
              <a:t>профессиональный </a:t>
            </a:r>
            <a:r>
              <a:rPr lang="ru-RU" sz="2500" spc="-70" dirty="0">
                <a:solidFill>
                  <a:srgbClr val="3C383B"/>
                </a:solidFill>
                <a:latin typeface="Lucida Sans Unicode"/>
                <a:cs typeface="Lucida Sans Unicode"/>
              </a:rPr>
              <a:t>доход»</a:t>
            </a:r>
            <a:r>
              <a:rPr sz="2500" spc="-7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500" spc="105" dirty="0" smtClean="0">
                <a:solidFill>
                  <a:srgbClr val="3C383B"/>
                </a:solidFill>
                <a:latin typeface="Lucida Sans Unicode"/>
                <a:cs typeface="Lucida Sans Unicode"/>
              </a:rPr>
              <a:t>(</a:t>
            </a:r>
            <a:r>
              <a:rPr lang="ru-RU" sz="2500" spc="105" dirty="0" smtClean="0">
                <a:solidFill>
                  <a:srgbClr val="3C383B"/>
                </a:solidFill>
                <a:latin typeface="Lucida Sans Unicode"/>
                <a:cs typeface="Lucida Sans Unicode"/>
              </a:rPr>
              <a:t>подготовка бизнес-плана, создание фирменного стиля, </a:t>
            </a:r>
            <a:r>
              <a:rPr sz="2500" spc="105" dirty="0" err="1" smtClean="0">
                <a:solidFill>
                  <a:srgbClr val="3C383B"/>
                </a:solidFill>
                <a:latin typeface="Lucida Sans Unicode"/>
                <a:cs typeface="Lucida Sans Unicode"/>
              </a:rPr>
              <a:t>создание</a:t>
            </a:r>
            <a:r>
              <a:rPr sz="2500" spc="105" dirty="0" smtClean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500" spc="-75" dirty="0" err="1" smtClean="0">
                <a:solidFill>
                  <a:srgbClr val="3C383B"/>
                </a:solidFill>
                <a:latin typeface="Lucida Sans Unicode"/>
                <a:cs typeface="Lucida Sans Unicode"/>
              </a:rPr>
              <a:t>фотоконтента</a:t>
            </a:r>
            <a:r>
              <a:rPr sz="2500" spc="-75" dirty="0">
                <a:solidFill>
                  <a:srgbClr val="3C383B"/>
                </a:solidFill>
                <a:latin typeface="Lucida Sans Unicode"/>
                <a:cs typeface="Lucida Sans Unicode"/>
              </a:rPr>
              <a:t>, </a:t>
            </a:r>
            <a:r>
              <a:rPr sz="2500" spc="-20" dirty="0">
                <a:solidFill>
                  <a:srgbClr val="3C383B"/>
                </a:solidFill>
                <a:latin typeface="Lucida Sans Unicode"/>
                <a:cs typeface="Lucida Sans Unicode"/>
              </a:rPr>
              <a:t>услуги </a:t>
            </a:r>
            <a:r>
              <a:rPr sz="2500" spc="-1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500" spc="10" dirty="0">
                <a:solidFill>
                  <a:srgbClr val="3C383B"/>
                </a:solidFill>
                <a:latin typeface="Lucida Sans Unicode"/>
                <a:cs typeface="Lucida Sans Unicode"/>
              </a:rPr>
              <a:t>по</a:t>
            </a:r>
            <a:r>
              <a:rPr sz="2500" spc="-10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500" spc="20" dirty="0">
                <a:solidFill>
                  <a:srgbClr val="3C383B"/>
                </a:solidFill>
                <a:latin typeface="Lucida Sans Unicode"/>
                <a:cs typeface="Lucida Sans Unicode"/>
              </a:rPr>
              <a:t>продвижению</a:t>
            </a:r>
            <a:r>
              <a:rPr sz="2500" spc="-10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500" spc="20" dirty="0">
                <a:solidFill>
                  <a:srgbClr val="3C383B"/>
                </a:solidFill>
                <a:latin typeface="Lucida Sans Unicode"/>
                <a:cs typeface="Lucida Sans Unicode"/>
              </a:rPr>
              <a:t>в</a:t>
            </a:r>
            <a:r>
              <a:rPr sz="2500" spc="-10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500" spc="-5" dirty="0">
                <a:solidFill>
                  <a:srgbClr val="3C383B"/>
                </a:solidFill>
                <a:latin typeface="Lucida Sans Unicode"/>
                <a:cs typeface="Lucida Sans Unicode"/>
              </a:rPr>
              <a:t>социальных</a:t>
            </a:r>
            <a:r>
              <a:rPr sz="2500" spc="-10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500" spc="-15" dirty="0">
                <a:solidFill>
                  <a:srgbClr val="3C383B"/>
                </a:solidFill>
                <a:latin typeface="Lucida Sans Unicode"/>
                <a:cs typeface="Lucida Sans Unicode"/>
              </a:rPr>
              <a:t>сетях</a:t>
            </a:r>
            <a:r>
              <a:rPr sz="2500" spc="-10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500" spc="-50" dirty="0">
                <a:solidFill>
                  <a:srgbClr val="3C383B"/>
                </a:solidFill>
                <a:latin typeface="Lucida Sans Unicode"/>
                <a:cs typeface="Lucida Sans Unicode"/>
              </a:rPr>
              <a:t>и</a:t>
            </a:r>
            <a:r>
              <a:rPr sz="2500" spc="-10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500" dirty="0">
                <a:solidFill>
                  <a:srgbClr val="3C383B"/>
                </a:solidFill>
                <a:latin typeface="Lucida Sans Unicode"/>
                <a:cs typeface="Lucida Sans Unicode"/>
              </a:rPr>
              <a:t>др.);</a:t>
            </a:r>
            <a:endParaRPr sz="2500" dirty="0">
              <a:latin typeface="Lucida Sans Unicode"/>
              <a:cs typeface="Lucida Sans Unicode"/>
            </a:endParaRPr>
          </a:p>
          <a:p>
            <a:pPr>
              <a:lnSpc>
                <a:spcPct val="100000"/>
              </a:lnSpc>
              <a:spcBef>
                <a:spcPts val="65"/>
              </a:spcBef>
            </a:pPr>
            <a:endParaRPr sz="2200" dirty="0">
              <a:latin typeface="Lucida Sans Unicode"/>
              <a:cs typeface="Lucida Sans Unicode"/>
            </a:endParaRPr>
          </a:p>
          <a:p>
            <a:pPr marL="12700" marR="789940">
              <a:lnSpc>
                <a:spcPct val="114999"/>
              </a:lnSpc>
            </a:pPr>
            <a:r>
              <a:rPr sz="2500" spc="60" dirty="0" err="1" smtClean="0">
                <a:solidFill>
                  <a:srgbClr val="3C383B"/>
                </a:solidFill>
                <a:latin typeface="Lucida Sans Unicode"/>
                <a:cs typeface="Lucida Sans Unicode"/>
              </a:rPr>
              <a:t>Реализация</a:t>
            </a:r>
            <a:r>
              <a:rPr sz="2500" spc="-95" dirty="0" smtClean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500" spc="30" dirty="0">
                <a:solidFill>
                  <a:srgbClr val="3C383B"/>
                </a:solidFill>
                <a:latin typeface="Lucida Sans Unicode"/>
                <a:cs typeface="Lucida Sans Unicode"/>
              </a:rPr>
              <a:t>образовательных</a:t>
            </a:r>
            <a:r>
              <a:rPr sz="2500" spc="-9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500" spc="35" dirty="0">
                <a:solidFill>
                  <a:srgbClr val="3C383B"/>
                </a:solidFill>
                <a:latin typeface="Lucida Sans Unicode"/>
                <a:cs typeface="Lucida Sans Unicode"/>
              </a:rPr>
              <a:t>программ</a:t>
            </a:r>
            <a:r>
              <a:rPr sz="2500" spc="-9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500" spc="-50" dirty="0">
                <a:solidFill>
                  <a:srgbClr val="3C383B"/>
                </a:solidFill>
                <a:latin typeface="Lucida Sans Unicode"/>
                <a:cs typeface="Lucida Sans Unicode"/>
              </a:rPr>
              <a:t>и</a:t>
            </a:r>
            <a:r>
              <a:rPr sz="2500" spc="-9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500" spc="20" dirty="0">
                <a:solidFill>
                  <a:srgbClr val="3C383B"/>
                </a:solidFill>
                <a:latin typeface="Lucida Sans Unicode"/>
                <a:cs typeface="Lucida Sans Unicode"/>
              </a:rPr>
              <a:t>обучающих </a:t>
            </a:r>
            <a:r>
              <a:rPr sz="2500" spc="-77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500" spc="-5" dirty="0">
                <a:solidFill>
                  <a:srgbClr val="3C383B"/>
                </a:solidFill>
                <a:latin typeface="Lucida Sans Unicode"/>
                <a:cs typeface="Lucida Sans Unicode"/>
              </a:rPr>
              <a:t>мероприятий.</a:t>
            </a:r>
            <a:endParaRPr sz="2500" dirty="0">
              <a:latin typeface="Lucida Sans Unicode"/>
              <a:cs typeface="Lucida Sans Unicode"/>
            </a:endParaRPr>
          </a:p>
        </p:txBody>
      </p:sp>
      <p:pic>
        <p:nvPicPr>
          <p:cNvPr id="9" name="object 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057400" y="5773368"/>
            <a:ext cx="85725" cy="85724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114981" y="8727439"/>
            <a:ext cx="85725" cy="85724"/>
          </a:xfrm>
          <a:prstGeom prst="rect">
            <a:avLst/>
          </a:prstGeom>
        </p:spPr>
      </p:pic>
      <p:sp>
        <p:nvSpPr>
          <p:cNvPr id="15" name="object 15"/>
          <p:cNvSpPr/>
          <p:nvPr/>
        </p:nvSpPr>
        <p:spPr>
          <a:xfrm>
            <a:off x="3649408" y="3361520"/>
            <a:ext cx="3555365" cy="2346325"/>
          </a:xfrm>
          <a:custGeom>
            <a:avLst/>
            <a:gdLst/>
            <a:ahLst/>
            <a:cxnLst/>
            <a:rect l="l" t="t" r="r" b="b"/>
            <a:pathLst>
              <a:path w="3555365" h="2346325">
                <a:moveTo>
                  <a:pt x="0" y="2346022"/>
                </a:moveTo>
                <a:lnTo>
                  <a:pt x="0" y="2135442"/>
                </a:lnTo>
                <a:lnTo>
                  <a:pt x="61346" y="2099664"/>
                </a:lnTo>
                <a:lnTo>
                  <a:pt x="61346" y="2017886"/>
                </a:lnTo>
                <a:lnTo>
                  <a:pt x="3555006" y="0"/>
                </a:lnTo>
                <a:lnTo>
                  <a:pt x="3555006" y="522360"/>
                </a:lnTo>
                <a:lnTo>
                  <a:pt x="1309739" y="1818550"/>
                </a:lnTo>
                <a:lnTo>
                  <a:pt x="1116498" y="1700994"/>
                </a:lnTo>
                <a:lnTo>
                  <a:pt x="0" y="2346022"/>
                </a:lnTo>
                <a:close/>
              </a:path>
            </a:pathLst>
          </a:custGeom>
          <a:solidFill>
            <a:srgbClr val="FEFEF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8283908" y="9410701"/>
            <a:ext cx="9566910" cy="2590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85" dirty="0">
                <a:solidFill>
                  <a:srgbClr val="3C383B"/>
                </a:solidFill>
                <a:latin typeface="Trebuchet MS"/>
                <a:cs typeface="Trebuchet MS"/>
              </a:rPr>
              <a:t>*</a:t>
            </a:r>
            <a:r>
              <a:rPr lang="ru-RU" sz="1600" b="1" spc="85" dirty="0">
                <a:solidFill>
                  <a:srgbClr val="3C383B"/>
                </a:solidFill>
                <a:latin typeface="Trebuchet MS"/>
                <a:cs typeface="Trebuchet MS"/>
              </a:rPr>
              <a:t>Информация о начале подачи заявок размещается на ресурсах центра «Мой бизнес»</a:t>
            </a:r>
            <a:endParaRPr sz="1600" dirty="0">
              <a:latin typeface="Trebuchet MS"/>
              <a:cs typeface="Trebuchet MS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F10B9CBE-A9BB-C08E-1136-19222A3F5748}"/>
              </a:ext>
            </a:extLst>
          </p:cNvPr>
          <p:cNvSpPr txBox="1"/>
          <p:nvPr/>
        </p:nvSpPr>
        <p:spPr>
          <a:xfrm>
            <a:off x="8283908" y="2476109"/>
            <a:ext cx="9144000" cy="12464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500" spc="80" dirty="0">
                <a:solidFill>
                  <a:srgbClr val="3C383B"/>
                </a:solidFill>
                <a:latin typeface="Lucida Sans Unicode"/>
                <a:cs typeface="Lucida Sans Unicode"/>
              </a:rPr>
              <a:t>Консультационные услуги ( в т.ч. по вопросам финансового планирования и правого обеспечения деятельности)  </a:t>
            </a:r>
            <a:endParaRPr lang="ru-RU" sz="2500" dirty="0"/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15791513" y="282807"/>
            <a:ext cx="2054682" cy="1009612"/>
          </a:xfrm>
          <a:prstGeom prst="rect">
            <a:avLst/>
          </a:prstGeom>
        </p:spPr>
      </p:pic>
      <p:pic>
        <p:nvPicPr>
          <p:cNvPr id="20" name="Picture 6" descr="C:\Users\Maks\Desktop\IMG_6245.JPG"/>
          <p:cNvPicPr>
            <a:picLocks noChangeAspect="1" noChangeArrowheads="1"/>
          </p:cNvPicPr>
          <p:nvPr/>
        </p:nvPicPr>
        <p:blipFill>
          <a:blip r:embed="rId4"/>
          <a:stretch/>
        </p:blipFill>
        <p:spPr bwMode="auto">
          <a:xfrm>
            <a:off x="268781" y="592428"/>
            <a:ext cx="7999456" cy="9259910"/>
          </a:xfrm>
          <a:prstGeom prst="snip2DiagRect">
            <a:avLst>
              <a:gd name="adj1" fmla="val 16667"/>
              <a:gd name="adj2" fmla="val 2623"/>
            </a:avLst>
          </a:prstGeom>
          <a:effectLst>
            <a:glow rad="127000">
              <a:schemeClr val="bg1">
                <a:alpha val="52000"/>
              </a:schemeClr>
            </a:glow>
            <a:reflection stA="23000" endPos="65000" dir="2100000" sy="-100000" algn="bl" rotWithShape="0"/>
            <a:softEdge rad="7239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39078" y="46230"/>
            <a:ext cx="7159625" cy="1659942"/>
          </a:xfrm>
          <a:prstGeom prst="rect">
            <a:avLst/>
          </a:prstGeom>
        </p:spPr>
        <p:txBody>
          <a:bodyPr vert="horz" wrap="square" lIns="0" tIns="33655" rIns="0" bIns="0" rtlCol="0">
            <a:spAutoFit/>
          </a:bodyPr>
          <a:lstStyle/>
          <a:p>
            <a:pPr marL="12700" marR="5080">
              <a:lnSpc>
                <a:spcPts val="6670"/>
              </a:lnSpc>
              <a:spcBef>
                <a:spcPts val="265"/>
              </a:spcBef>
            </a:pPr>
            <a:r>
              <a:rPr spc="-409" dirty="0" err="1"/>
              <a:t>Поддержка</a:t>
            </a:r>
            <a:r>
              <a:rPr spc="-409" dirty="0"/>
              <a:t>  </a:t>
            </a:r>
            <a:r>
              <a:rPr lang="ru-RU" spc="-409" dirty="0" err="1"/>
              <a:t>самозанятых</a:t>
            </a:r>
            <a:endParaRPr spc="-409" dirty="0"/>
          </a:p>
        </p:txBody>
      </p:sp>
      <p:sp>
        <p:nvSpPr>
          <p:cNvPr id="3" name="object 3"/>
          <p:cNvSpPr txBox="1">
            <a:spLocks noGrp="1"/>
          </p:cNvSpPr>
          <p:nvPr>
            <p:ph sz="half" idx="2"/>
          </p:nvPr>
        </p:nvSpPr>
        <p:spPr>
          <a:xfrm>
            <a:off x="805656" y="2245873"/>
            <a:ext cx="7131684" cy="615136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0" marR="5080" indent="0">
              <a:lnSpc>
                <a:spcPct val="116100"/>
              </a:lnSpc>
              <a:spcBef>
                <a:spcPts val="100"/>
              </a:spcBef>
              <a:buNone/>
            </a:pPr>
            <a:r>
              <a:rPr lang="ru-RU" spc="185" dirty="0"/>
              <a:t>Размещение на ЭТП (</a:t>
            </a:r>
            <a:r>
              <a:rPr lang="ru-RU" spc="185" dirty="0" err="1"/>
              <a:t>Wildberries</a:t>
            </a:r>
            <a:r>
              <a:rPr lang="ru-RU" spc="185" dirty="0"/>
              <a:t>, OZON,  ALIEXPRESS, </a:t>
            </a:r>
            <a:r>
              <a:rPr lang="ru-RU" spc="185" dirty="0" err="1"/>
              <a:t>Яндекс.Маркет</a:t>
            </a:r>
            <a:r>
              <a:rPr lang="ru-RU" spc="185" dirty="0"/>
              <a:t>) 1 на выбор</a:t>
            </a:r>
            <a:endParaRPr lang="en-US" spc="185" dirty="0"/>
          </a:p>
          <a:p>
            <a:pPr marL="12700" marR="5080" indent="0" defTabSz="914400">
              <a:lnSpc>
                <a:spcPct val="100000"/>
              </a:lnSpc>
              <a:spcBef>
                <a:spcPts val="100"/>
              </a:spcBef>
              <a:buNone/>
            </a:pPr>
            <a:r>
              <a:rPr lang="ru-RU" sz="2400" spc="55" dirty="0"/>
              <a:t>10 получателей</a:t>
            </a:r>
          </a:p>
          <a:p>
            <a:pPr marL="0" indent="0">
              <a:lnSpc>
                <a:spcPct val="100000"/>
              </a:lnSpc>
              <a:spcBef>
                <a:spcPts val="100"/>
              </a:spcBef>
              <a:buNone/>
            </a:pPr>
            <a:endParaRPr lang="ru-RU" spc="85" dirty="0" smtClean="0"/>
          </a:p>
          <a:p>
            <a:pPr marL="0" indent="0">
              <a:spcBef>
                <a:spcPts val="100"/>
              </a:spcBef>
              <a:buNone/>
            </a:pPr>
            <a:r>
              <a:rPr lang="ru-RU" spc="185" dirty="0"/>
              <a:t>Ярмарка </a:t>
            </a:r>
            <a:r>
              <a:rPr lang="ru-RU" spc="185" dirty="0" err="1"/>
              <a:t>самозанятых</a:t>
            </a:r>
            <a:endParaRPr lang="en-US" spc="185" dirty="0"/>
          </a:p>
          <a:p>
            <a:pPr marL="0" marR="5080" indent="0">
              <a:lnSpc>
                <a:spcPct val="116100"/>
              </a:lnSpc>
              <a:spcBef>
                <a:spcPts val="100"/>
              </a:spcBef>
              <a:buNone/>
            </a:pPr>
            <a:r>
              <a:rPr lang="ru-RU" sz="2400" spc="55" dirty="0"/>
              <a:t>30 получателей</a:t>
            </a:r>
          </a:p>
          <a:p>
            <a:pPr marL="0" indent="0">
              <a:lnSpc>
                <a:spcPct val="100000"/>
              </a:lnSpc>
              <a:spcBef>
                <a:spcPts val="100"/>
              </a:spcBef>
              <a:buNone/>
            </a:pPr>
            <a:endParaRPr lang="ru-RU" spc="85" dirty="0" smtClean="0"/>
          </a:p>
          <a:p>
            <a:pPr marL="0" indent="0">
              <a:spcBef>
                <a:spcPts val="100"/>
              </a:spcBef>
              <a:buNone/>
            </a:pPr>
            <a:r>
              <a:rPr lang="ru-RU" spc="185" dirty="0"/>
              <a:t>Создание </a:t>
            </a:r>
            <a:r>
              <a:rPr lang="ru-RU" spc="185" dirty="0" err="1"/>
              <a:t>фотоконтента</a:t>
            </a:r>
            <a:endParaRPr lang="en-US" spc="185" dirty="0"/>
          </a:p>
          <a:p>
            <a:pPr marL="0" marR="5080" indent="0">
              <a:lnSpc>
                <a:spcPct val="116100"/>
              </a:lnSpc>
              <a:spcBef>
                <a:spcPts val="100"/>
              </a:spcBef>
              <a:buNone/>
            </a:pPr>
            <a:r>
              <a:rPr lang="ru-RU" sz="2400" spc="55" dirty="0"/>
              <a:t>38 получателей</a:t>
            </a:r>
          </a:p>
          <a:p>
            <a:pPr marL="0" marR="5080" indent="0">
              <a:lnSpc>
                <a:spcPct val="116100"/>
              </a:lnSpc>
              <a:spcBef>
                <a:spcPts val="100"/>
              </a:spcBef>
              <a:buNone/>
            </a:pPr>
            <a:endParaRPr lang="ru-RU" sz="2200" b="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  <a:p>
            <a:pPr marL="0" marR="5080" indent="0">
              <a:lnSpc>
                <a:spcPct val="100000"/>
              </a:lnSpc>
              <a:spcBef>
                <a:spcPts val="100"/>
              </a:spcBef>
              <a:buNone/>
            </a:pPr>
            <a:r>
              <a:rPr lang="ru-RU" spc="185" dirty="0"/>
              <a:t>Продвижение услуг, товаров в</a:t>
            </a:r>
            <a:r>
              <a:rPr lang="en-US" spc="185" dirty="0"/>
              <a:t> </a:t>
            </a:r>
            <a:r>
              <a:rPr lang="ru-RU" spc="185" dirty="0"/>
              <a:t>социальных  сетях</a:t>
            </a:r>
          </a:p>
          <a:p>
            <a:pPr marL="0" marR="5080" indent="0">
              <a:lnSpc>
                <a:spcPct val="116100"/>
              </a:lnSpc>
              <a:spcBef>
                <a:spcPts val="100"/>
              </a:spcBef>
              <a:buNone/>
            </a:pPr>
            <a:r>
              <a:rPr lang="en-US" sz="2400" spc="55" dirty="0"/>
              <a:t>12</a:t>
            </a:r>
            <a:r>
              <a:rPr lang="ru-RU" sz="2400" spc="55" dirty="0"/>
              <a:t> получателей</a:t>
            </a:r>
            <a:endParaRPr sz="2400" spc="55" dirty="0"/>
          </a:p>
        </p:txBody>
      </p:sp>
      <p:sp>
        <p:nvSpPr>
          <p:cNvPr id="4" name="object 4"/>
          <p:cNvSpPr txBox="1"/>
          <p:nvPr/>
        </p:nvSpPr>
        <p:spPr>
          <a:xfrm>
            <a:off x="9308207" y="1388536"/>
            <a:ext cx="8632064" cy="868378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ru-RU" sz="2800" b="1" spc="185" dirty="0">
                <a:solidFill>
                  <a:srgbClr val="3C383B"/>
                </a:solidFill>
                <a:latin typeface="Trebuchet MS"/>
                <a:cs typeface="Trebuchet MS"/>
              </a:rPr>
              <a:t>Мастер-классы:</a:t>
            </a:r>
          </a:p>
          <a:p>
            <a:pPr marR="5080">
              <a:spcBef>
                <a:spcPts val="100"/>
              </a:spcBef>
            </a:pPr>
            <a:endParaRPr lang="ru-RU" sz="2400" b="1" dirty="0" smtClean="0">
              <a:solidFill>
                <a:schemeClr val="tx1">
                  <a:lumMod val="75000"/>
                  <a:lumOff val="25000"/>
                </a:schemeClr>
              </a:solidFill>
              <a:latin typeface="Calibri"/>
              <a:ea typeface="Calibri"/>
              <a:cs typeface="Calibri"/>
            </a:endParaRPr>
          </a:p>
          <a:p>
            <a:pPr marL="12700" marR="5080">
              <a:spcBef>
                <a:spcPts val="100"/>
              </a:spcBef>
            </a:pPr>
            <a:r>
              <a:rPr lang="ru-RU" sz="2800" b="1" spc="185" dirty="0">
                <a:solidFill>
                  <a:srgbClr val="3C383B"/>
                </a:solidFill>
                <a:latin typeface="Trebuchet MS"/>
                <a:cs typeface="Trebuchet MS"/>
              </a:rPr>
              <a:t>для </a:t>
            </a:r>
            <a:r>
              <a:rPr lang="ru-RU" sz="2800" b="1" spc="185" dirty="0" err="1">
                <a:solidFill>
                  <a:srgbClr val="3C383B"/>
                </a:solidFill>
                <a:latin typeface="Trebuchet MS"/>
                <a:cs typeface="Trebuchet MS"/>
              </a:rPr>
              <a:t>бьюти</a:t>
            </a:r>
            <a:r>
              <a:rPr lang="ru-RU" sz="2800" b="1" spc="185" dirty="0">
                <a:solidFill>
                  <a:srgbClr val="3C383B"/>
                </a:solidFill>
                <a:latin typeface="Trebuchet MS"/>
                <a:cs typeface="Trebuchet MS"/>
              </a:rPr>
              <a:t>-индустрии</a:t>
            </a:r>
          </a:p>
          <a:p>
            <a:pPr marR="5080">
              <a:spcBef>
                <a:spcPts val="100"/>
              </a:spcBef>
            </a:pPr>
            <a:r>
              <a:rPr lang="ru-RU" sz="2400" b="1" spc="55" dirty="0">
                <a:solidFill>
                  <a:srgbClr val="3C383B"/>
                </a:solidFill>
                <a:latin typeface="Trebuchet MS"/>
                <a:cs typeface="Trebuchet MS"/>
              </a:rPr>
              <a:t>15 получателей</a:t>
            </a:r>
          </a:p>
          <a:p>
            <a:pPr marR="5080">
              <a:spcBef>
                <a:spcPts val="100"/>
              </a:spcBef>
            </a:pPr>
            <a:endParaRPr lang="ru-RU" sz="2400" b="1" dirty="0" smtClean="0">
              <a:solidFill>
                <a:schemeClr val="tx1">
                  <a:lumMod val="75000"/>
                  <a:lumOff val="25000"/>
                </a:schemeClr>
              </a:solidFill>
              <a:ea typeface="Calibri"/>
              <a:cs typeface="Calibri"/>
            </a:endParaRPr>
          </a:p>
          <a:p>
            <a:pPr marL="12700" marR="5080">
              <a:spcBef>
                <a:spcPts val="100"/>
              </a:spcBef>
            </a:pPr>
            <a:r>
              <a:rPr lang="ru-RU" sz="2800" b="1" spc="185" dirty="0">
                <a:solidFill>
                  <a:srgbClr val="3C383B"/>
                </a:solidFill>
                <a:latin typeface="Trebuchet MS"/>
                <a:cs typeface="Trebuchet MS"/>
              </a:rPr>
              <a:t>для кондитеров</a:t>
            </a:r>
          </a:p>
          <a:p>
            <a:pPr marR="5080">
              <a:spcBef>
                <a:spcPts val="100"/>
              </a:spcBef>
            </a:pPr>
            <a:r>
              <a:rPr lang="ru-RU" sz="2400" b="1" spc="55" dirty="0">
                <a:solidFill>
                  <a:srgbClr val="3C383B"/>
                </a:solidFill>
                <a:latin typeface="Trebuchet MS"/>
                <a:cs typeface="Trebuchet MS"/>
              </a:rPr>
              <a:t>15 получателей</a:t>
            </a:r>
          </a:p>
          <a:p>
            <a:pPr marR="5080">
              <a:spcBef>
                <a:spcPts val="100"/>
              </a:spcBef>
            </a:pPr>
            <a:endParaRPr lang="ru-RU" sz="2400" b="1" dirty="0" smtClean="0">
              <a:solidFill>
                <a:schemeClr val="tx1">
                  <a:lumMod val="75000"/>
                  <a:lumOff val="25000"/>
                </a:schemeClr>
              </a:solidFill>
              <a:ea typeface="Calibri"/>
              <a:cs typeface="Calibri"/>
            </a:endParaRPr>
          </a:p>
          <a:p>
            <a:pPr marL="12700" marR="5080">
              <a:spcBef>
                <a:spcPts val="100"/>
              </a:spcBef>
            </a:pPr>
            <a:r>
              <a:rPr lang="ru-RU" sz="2800" b="1" spc="185" dirty="0" smtClean="0">
                <a:solidFill>
                  <a:srgbClr val="3C383B"/>
                </a:solidFill>
                <a:latin typeface="Trebuchet MS"/>
                <a:cs typeface="Trebuchet MS"/>
              </a:rPr>
              <a:t>по </a:t>
            </a:r>
            <a:r>
              <a:rPr lang="ru-RU" sz="2800" b="1" spc="185" dirty="0">
                <a:solidFill>
                  <a:srgbClr val="3C383B"/>
                </a:solidFill>
                <a:latin typeface="Trebuchet MS"/>
                <a:cs typeface="Trebuchet MS"/>
              </a:rPr>
              <a:t>фотографии</a:t>
            </a:r>
          </a:p>
          <a:p>
            <a:pPr marR="5080">
              <a:spcBef>
                <a:spcPts val="100"/>
              </a:spcBef>
            </a:pPr>
            <a:r>
              <a:rPr lang="ru-RU" sz="2400" b="1" spc="55" dirty="0">
                <a:solidFill>
                  <a:srgbClr val="3C383B"/>
                </a:solidFill>
                <a:latin typeface="Trebuchet MS"/>
                <a:cs typeface="Trebuchet MS"/>
              </a:rPr>
              <a:t>15 получателей</a:t>
            </a:r>
          </a:p>
          <a:p>
            <a:pPr marL="12700">
              <a:lnSpc>
                <a:spcPct val="100000"/>
              </a:lnSpc>
            </a:pPr>
            <a:endParaRPr lang="ru-RU" sz="2800" b="1" spc="80" dirty="0" smtClean="0">
              <a:solidFill>
                <a:srgbClr val="3C383B"/>
              </a:solidFill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</a:pPr>
            <a:r>
              <a:rPr lang="ru-RU" sz="2800" b="1" spc="185" dirty="0" smtClean="0">
                <a:solidFill>
                  <a:srgbClr val="3C383B"/>
                </a:solidFill>
                <a:latin typeface="Trebuchet MS"/>
                <a:cs typeface="Trebuchet MS"/>
              </a:rPr>
              <a:t>Семинары:</a:t>
            </a:r>
            <a:endParaRPr lang="ru-RU" sz="2800" b="1" spc="185" dirty="0">
              <a:solidFill>
                <a:srgbClr val="3C383B"/>
              </a:solidFill>
              <a:latin typeface="Trebuchet MS"/>
              <a:cs typeface="Trebuchet MS"/>
            </a:endParaRPr>
          </a:p>
          <a:p>
            <a:pPr marR="5080">
              <a:spcBef>
                <a:spcPts val="100"/>
              </a:spcBef>
            </a:pPr>
            <a:endParaRPr lang="ru-RU" sz="2800" b="1" spc="185" dirty="0" smtClean="0">
              <a:solidFill>
                <a:srgbClr val="3C383B"/>
              </a:solidFill>
              <a:latin typeface="Trebuchet MS"/>
              <a:cs typeface="Trebuchet MS"/>
            </a:endParaRPr>
          </a:p>
          <a:p>
            <a:pPr marR="5080">
              <a:spcBef>
                <a:spcPts val="100"/>
              </a:spcBef>
            </a:pPr>
            <a:r>
              <a:rPr lang="ru-RU" sz="2800" b="1" spc="185" dirty="0" smtClean="0">
                <a:solidFill>
                  <a:srgbClr val="3C383B"/>
                </a:solidFill>
                <a:latin typeface="Trebuchet MS"/>
                <a:cs typeface="Trebuchet MS"/>
              </a:rPr>
              <a:t>Юридические </a:t>
            </a:r>
            <a:r>
              <a:rPr lang="ru-RU" sz="2800" b="1" spc="185" dirty="0">
                <a:solidFill>
                  <a:srgbClr val="3C383B"/>
                </a:solidFill>
                <a:latin typeface="Trebuchet MS"/>
                <a:cs typeface="Trebuchet MS"/>
              </a:rPr>
              <a:t>основы </a:t>
            </a:r>
            <a:r>
              <a:rPr lang="ru-RU" sz="2800" b="1" spc="185" dirty="0" err="1">
                <a:solidFill>
                  <a:srgbClr val="3C383B"/>
                </a:solidFill>
                <a:latin typeface="Trebuchet MS"/>
                <a:cs typeface="Trebuchet MS"/>
              </a:rPr>
              <a:t>самозанятых</a:t>
            </a:r>
            <a:endParaRPr lang="ru-RU" sz="2800" b="1" spc="185" dirty="0">
              <a:solidFill>
                <a:srgbClr val="3C383B"/>
              </a:solidFill>
              <a:latin typeface="Trebuchet MS"/>
              <a:cs typeface="Trebuchet MS"/>
            </a:endParaRPr>
          </a:p>
          <a:p>
            <a:pPr marR="5080">
              <a:spcBef>
                <a:spcPts val="100"/>
              </a:spcBef>
            </a:pPr>
            <a:r>
              <a:rPr lang="ru-RU" sz="2400" b="1" spc="55" dirty="0">
                <a:solidFill>
                  <a:srgbClr val="3C383B"/>
                </a:solidFill>
                <a:latin typeface="Trebuchet MS"/>
                <a:cs typeface="Trebuchet MS"/>
              </a:rPr>
              <a:t>15 получателей</a:t>
            </a:r>
          </a:p>
          <a:p>
            <a:pPr marL="12700">
              <a:spcBef>
                <a:spcPts val="2250"/>
              </a:spcBef>
            </a:pPr>
            <a:r>
              <a:rPr lang="ru-RU" sz="2800" b="1" spc="185" dirty="0">
                <a:solidFill>
                  <a:srgbClr val="3C383B"/>
                </a:solidFill>
                <a:latin typeface="Trebuchet MS"/>
                <a:cs typeface="Trebuchet MS"/>
              </a:rPr>
              <a:t>Проверка качества продукции, правила сертификации продукции</a:t>
            </a:r>
          </a:p>
          <a:p>
            <a:pPr marL="12700">
              <a:spcBef>
                <a:spcPts val="2250"/>
              </a:spcBef>
            </a:pPr>
            <a:r>
              <a:rPr lang="ru-RU" sz="2800" b="1" spc="185" dirty="0">
                <a:solidFill>
                  <a:srgbClr val="3C383B"/>
                </a:solidFill>
                <a:latin typeface="Trebuchet MS"/>
                <a:cs typeface="Trebuchet MS"/>
              </a:rPr>
              <a:t>Обучающие программы</a:t>
            </a:r>
          </a:p>
          <a:p>
            <a:pPr marL="12700">
              <a:spcBef>
                <a:spcPts val="2250"/>
              </a:spcBef>
            </a:pPr>
            <a:endParaRPr lang="ru-RU" sz="2400" b="1" spc="-65" dirty="0">
              <a:solidFill>
                <a:srgbClr val="3C383B"/>
              </a:solidFill>
              <a:latin typeface="Trebuchet MS"/>
              <a:cs typeface="Trebuchet MS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15817270" y="282807"/>
            <a:ext cx="2054682" cy="10096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57568" y="80250"/>
            <a:ext cx="7414895" cy="3377719"/>
          </a:xfrm>
          <a:prstGeom prst="rect">
            <a:avLst/>
          </a:prstGeom>
        </p:spPr>
        <p:txBody>
          <a:bodyPr vert="horz" wrap="square" lIns="0" tIns="33019" rIns="0" bIns="0" rtlCol="0">
            <a:spAutoFit/>
          </a:bodyPr>
          <a:lstStyle/>
          <a:p>
            <a:pPr marL="12700" marR="5080">
              <a:lnSpc>
                <a:spcPts val="6670"/>
              </a:lnSpc>
              <a:spcBef>
                <a:spcPts val="265"/>
              </a:spcBef>
            </a:pPr>
            <a:r>
              <a:rPr spc="-409" dirty="0"/>
              <a:t>Поддержка  начинающих и  действующих  предпринимателей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631810" y="3444673"/>
            <a:ext cx="7722234" cy="64551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800" b="1" spc="185" dirty="0">
                <a:solidFill>
                  <a:srgbClr val="3C383B"/>
                </a:solidFill>
                <a:latin typeface="Trebuchet MS"/>
                <a:cs typeface="Trebuchet MS"/>
              </a:rPr>
              <a:t>Консультационная поддержка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400" b="1" spc="55" dirty="0" smtClean="0">
                <a:solidFill>
                  <a:srgbClr val="3C383B"/>
                </a:solidFill>
                <a:latin typeface="Trebuchet MS"/>
                <a:cs typeface="Trebuchet MS"/>
              </a:rPr>
              <a:t>400 </a:t>
            </a:r>
            <a:r>
              <a:rPr lang="ru-RU" sz="2400" b="1" spc="55" dirty="0">
                <a:solidFill>
                  <a:srgbClr val="3C383B"/>
                </a:solidFill>
                <a:latin typeface="Trebuchet MS"/>
                <a:cs typeface="Trebuchet MS"/>
              </a:rPr>
              <a:t>получателей</a:t>
            </a:r>
          </a:p>
          <a:p>
            <a:pPr marL="12700" marR="5080">
              <a:spcBef>
                <a:spcPts val="100"/>
              </a:spcBef>
            </a:pPr>
            <a:endParaRPr lang="ru-RU" sz="2800" b="1" spc="185" dirty="0" smtClean="0">
              <a:solidFill>
                <a:srgbClr val="3C383B"/>
              </a:solidFill>
              <a:latin typeface="Trebuchet MS"/>
              <a:cs typeface="Trebuchet MS"/>
            </a:endParaRPr>
          </a:p>
          <a:p>
            <a:pPr marL="12700" marR="5080">
              <a:spcBef>
                <a:spcPts val="100"/>
              </a:spcBef>
            </a:pPr>
            <a:r>
              <a:rPr lang="ru-RU" sz="2800" b="1" spc="185" dirty="0" smtClean="0">
                <a:solidFill>
                  <a:srgbClr val="3C383B"/>
                </a:solidFill>
                <a:latin typeface="Trebuchet MS"/>
                <a:cs typeface="Trebuchet MS"/>
              </a:rPr>
              <a:t>Размещение </a:t>
            </a:r>
            <a:r>
              <a:rPr lang="ru-RU" sz="2800" b="1" spc="185" dirty="0">
                <a:solidFill>
                  <a:srgbClr val="3C383B"/>
                </a:solidFill>
                <a:latin typeface="Trebuchet MS"/>
                <a:cs typeface="Trebuchet MS"/>
              </a:rPr>
              <a:t>на ЭТП (</a:t>
            </a:r>
            <a:r>
              <a:rPr lang="ru-RU" sz="2800" b="1" spc="185" dirty="0" err="1">
                <a:solidFill>
                  <a:srgbClr val="3C383B"/>
                </a:solidFill>
                <a:latin typeface="Trebuchet MS"/>
                <a:cs typeface="Trebuchet MS"/>
              </a:rPr>
              <a:t>Wildberries</a:t>
            </a:r>
            <a:r>
              <a:rPr lang="ru-RU" sz="2800" b="1" spc="185" dirty="0">
                <a:solidFill>
                  <a:srgbClr val="3C383B"/>
                </a:solidFill>
                <a:latin typeface="Trebuchet MS"/>
                <a:cs typeface="Trebuchet MS"/>
              </a:rPr>
              <a:t>, OZON,  ALIEXPRESS, </a:t>
            </a:r>
            <a:r>
              <a:rPr lang="ru-RU" sz="2800" b="1" spc="185" dirty="0" err="1">
                <a:solidFill>
                  <a:srgbClr val="3C383B"/>
                </a:solidFill>
                <a:latin typeface="Trebuchet MS"/>
                <a:cs typeface="Trebuchet MS"/>
              </a:rPr>
              <a:t>Яндекс.Маркет</a:t>
            </a:r>
            <a:r>
              <a:rPr lang="ru-RU" sz="2800" b="1" spc="185" dirty="0">
                <a:solidFill>
                  <a:srgbClr val="3C383B"/>
                </a:solidFill>
                <a:latin typeface="Trebuchet MS"/>
                <a:cs typeface="Trebuchet MS"/>
              </a:rPr>
              <a:t>) 1 на </a:t>
            </a:r>
            <a:r>
              <a:rPr lang="ru-RU" sz="2800" b="1" spc="185" dirty="0" smtClean="0">
                <a:solidFill>
                  <a:srgbClr val="3C383B"/>
                </a:solidFill>
                <a:latin typeface="Trebuchet MS"/>
                <a:cs typeface="Trebuchet MS"/>
              </a:rPr>
              <a:t>выбор</a:t>
            </a:r>
          </a:p>
          <a:p>
            <a:pPr marL="12700" marR="5080">
              <a:spcBef>
                <a:spcPts val="100"/>
              </a:spcBef>
            </a:pPr>
            <a:r>
              <a:rPr lang="ru-RU" sz="2400" b="1" spc="55" dirty="0" smtClean="0">
                <a:solidFill>
                  <a:srgbClr val="3C383B"/>
                </a:solidFill>
                <a:latin typeface="Trebuchet MS"/>
                <a:cs typeface="Trebuchet MS"/>
              </a:rPr>
              <a:t>29 получателей, в </a:t>
            </a:r>
            <a:r>
              <a:rPr lang="ru-RU" sz="2400" b="1" spc="55" dirty="0" err="1" smtClean="0">
                <a:solidFill>
                  <a:srgbClr val="3C383B"/>
                </a:solidFill>
                <a:latin typeface="Trebuchet MS"/>
                <a:cs typeface="Trebuchet MS"/>
              </a:rPr>
              <a:t>т.ч</a:t>
            </a:r>
            <a:r>
              <a:rPr lang="ru-RU" sz="2400" b="1" spc="55" dirty="0" smtClean="0">
                <a:solidFill>
                  <a:srgbClr val="3C383B"/>
                </a:solidFill>
                <a:latin typeface="Trebuchet MS"/>
                <a:cs typeface="Trebuchet MS"/>
              </a:rPr>
              <a:t>. 3 для тиражирования НХП</a:t>
            </a:r>
          </a:p>
          <a:p>
            <a:pPr marL="12700" marR="5080">
              <a:spcBef>
                <a:spcPts val="100"/>
              </a:spcBef>
            </a:pPr>
            <a:endParaRPr lang="ru-RU" sz="2400" b="1" spc="55" dirty="0">
              <a:solidFill>
                <a:srgbClr val="3C383B"/>
              </a:solidFill>
              <a:latin typeface="Trebuchet MS"/>
              <a:cs typeface="Trebuchet MS"/>
            </a:endParaRPr>
          </a:p>
          <a:p>
            <a:pPr marL="12700" marR="5080">
              <a:lnSpc>
                <a:spcPct val="116100"/>
              </a:lnSpc>
              <a:spcBef>
                <a:spcPts val="95"/>
              </a:spcBef>
            </a:pPr>
            <a:r>
              <a:rPr lang="ru-RU" sz="2800" b="1" spc="80" dirty="0">
                <a:solidFill>
                  <a:srgbClr val="3C383B"/>
                </a:solidFill>
                <a:latin typeface="Trebuchet MS"/>
                <a:cs typeface="Trebuchet MS"/>
              </a:rPr>
              <a:t>Сертификация продовольственных товаров</a:t>
            </a:r>
          </a:p>
          <a:p>
            <a:pPr marL="12700" marR="5080">
              <a:lnSpc>
                <a:spcPct val="116100"/>
              </a:lnSpc>
              <a:spcBef>
                <a:spcPts val="95"/>
              </a:spcBef>
            </a:pPr>
            <a:r>
              <a:rPr lang="ru-RU" sz="2400" b="1" spc="-60" dirty="0">
                <a:solidFill>
                  <a:srgbClr val="3C383B"/>
                </a:solidFill>
                <a:latin typeface="Trebuchet MS"/>
                <a:cs typeface="Trebuchet MS"/>
              </a:rPr>
              <a:t>35 получателей</a:t>
            </a: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lang="ru-RU" sz="2800" b="1" spc="145" dirty="0" smtClean="0">
              <a:solidFill>
                <a:srgbClr val="3C383B"/>
              </a:solidFill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lang="ru-RU" sz="2800" b="1" spc="145" dirty="0" smtClean="0">
                <a:solidFill>
                  <a:srgbClr val="3C383B"/>
                </a:solidFill>
                <a:latin typeface="Trebuchet MS"/>
                <a:cs typeface="Trebuchet MS"/>
              </a:rPr>
              <a:t>Тестирование предпринимательским навыкам</a:t>
            </a: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lang="ru-RU" sz="2400" b="1" spc="-65" dirty="0" smtClean="0">
                <a:solidFill>
                  <a:srgbClr val="3C383B"/>
                </a:solidFill>
                <a:latin typeface="Trebuchet MS"/>
                <a:cs typeface="Trebuchet MS"/>
              </a:rPr>
              <a:t>130 получателей</a:t>
            </a:r>
            <a:endParaRPr lang="ru-RU" sz="3950" dirty="0" smtClean="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666482" y="451254"/>
            <a:ext cx="5867400" cy="9878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6100"/>
              </a:lnSpc>
              <a:spcBef>
                <a:spcPts val="95"/>
              </a:spcBef>
            </a:pPr>
            <a:endParaRPr lang="ru-RU" sz="2800" b="1" spc="80" dirty="0" smtClean="0">
              <a:solidFill>
                <a:srgbClr val="3C383B"/>
              </a:solidFill>
              <a:latin typeface="Trebuchet MS"/>
              <a:cs typeface="Trebuchet MS"/>
            </a:endParaRPr>
          </a:p>
          <a:p>
            <a:pPr marL="12700" marR="5080">
              <a:lnSpc>
                <a:spcPct val="116100"/>
              </a:lnSpc>
              <a:spcBef>
                <a:spcPts val="95"/>
              </a:spcBef>
            </a:pPr>
            <a:r>
              <a:rPr lang="ru-RU" sz="2800" b="1" spc="80" dirty="0" smtClean="0">
                <a:solidFill>
                  <a:srgbClr val="3C383B"/>
                </a:solidFill>
                <a:latin typeface="Trebuchet MS"/>
                <a:cs typeface="Trebuchet MS"/>
              </a:rPr>
              <a:t>Подготовка</a:t>
            </a:r>
            <a:r>
              <a:rPr lang="ru-RU" sz="2800" b="1" spc="-65" dirty="0" smtClean="0">
                <a:solidFill>
                  <a:srgbClr val="3C383B"/>
                </a:solidFill>
                <a:latin typeface="Trebuchet MS"/>
                <a:cs typeface="Trebuchet MS"/>
              </a:rPr>
              <a:t> </a:t>
            </a:r>
            <a:r>
              <a:rPr lang="ru-RU" sz="2800" b="1" spc="50" dirty="0">
                <a:solidFill>
                  <a:srgbClr val="3C383B"/>
                </a:solidFill>
                <a:latin typeface="Trebuchet MS"/>
                <a:cs typeface="Trebuchet MS"/>
              </a:rPr>
              <a:t>заявки</a:t>
            </a:r>
            <a:r>
              <a:rPr lang="ru-RU" sz="2800" b="1" spc="-60" dirty="0">
                <a:solidFill>
                  <a:srgbClr val="3C383B"/>
                </a:solidFill>
                <a:latin typeface="Trebuchet MS"/>
                <a:cs typeface="Trebuchet MS"/>
              </a:rPr>
              <a:t> </a:t>
            </a:r>
            <a:r>
              <a:rPr lang="ru-RU" sz="2800" b="1" spc="225" dirty="0">
                <a:solidFill>
                  <a:srgbClr val="3C383B"/>
                </a:solidFill>
                <a:latin typeface="Trebuchet MS"/>
                <a:cs typeface="Trebuchet MS"/>
              </a:rPr>
              <a:t>на</a:t>
            </a:r>
            <a:r>
              <a:rPr lang="ru-RU" sz="2800" b="1" spc="-60" dirty="0">
                <a:solidFill>
                  <a:srgbClr val="3C383B"/>
                </a:solidFill>
                <a:latin typeface="Trebuchet MS"/>
                <a:cs typeface="Trebuchet MS"/>
              </a:rPr>
              <a:t> </a:t>
            </a:r>
            <a:r>
              <a:rPr lang="ru-RU" sz="2800" b="1" spc="135" dirty="0">
                <a:solidFill>
                  <a:srgbClr val="3C383B"/>
                </a:solidFill>
                <a:latin typeface="Trebuchet MS"/>
                <a:cs typeface="Trebuchet MS"/>
              </a:rPr>
              <a:t>регистрацию</a:t>
            </a:r>
            <a:r>
              <a:rPr lang="ru-RU" sz="2800" b="1" spc="-60" dirty="0">
                <a:solidFill>
                  <a:srgbClr val="3C383B"/>
                </a:solidFill>
                <a:latin typeface="Trebuchet MS"/>
                <a:cs typeface="Trebuchet MS"/>
              </a:rPr>
              <a:t> </a:t>
            </a:r>
            <a:r>
              <a:rPr lang="ru-RU" sz="2800" b="1" spc="100" dirty="0">
                <a:solidFill>
                  <a:srgbClr val="3C383B"/>
                </a:solidFill>
                <a:latin typeface="Trebuchet MS"/>
                <a:cs typeface="Trebuchet MS"/>
              </a:rPr>
              <a:t>товарного </a:t>
            </a:r>
            <a:r>
              <a:rPr lang="ru-RU" sz="2800" b="1" spc="-830" dirty="0">
                <a:solidFill>
                  <a:srgbClr val="3C383B"/>
                </a:solidFill>
                <a:latin typeface="Trebuchet MS"/>
                <a:cs typeface="Trebuchet MS"/>
              </a:rPr>
              <a:t> </a:t>
            </a:r>
            <a:r>
              <a:rPr lang="ru-RU" sz="2800" b="1" spc="165" dirty="0" smtClean="0">
                <a:solidFill>
                  <a:srgbClr val="3C383B"/>
                </a:solidFill>
                <a:latin typeface="Trebuchet MS"/>
                <a:cs typeface="Trebuchet MS"/>
              </a:rPr>
              <a:t>знака</a:t>
            </a:r>
          </a:p>
          <a:p>
            <a:pPr marL="12700" marR="5080">
              <a:lnSpc>
                <a:spcPct val="116100"/>
              </a:lnSpc>
              <a:spcBef>
                <a:spcPts val="95"/>
              </a:spcBef>
            </a:pPr>
            <a:r>
              <a:rPr lang="ru-RU" sz="2400" b="1" spc="-60" dirty="0" smtClean="0">
                <a:solidFill>
                  <a:srgbClr val="3C383B"/>
                </a:solidFill>
                <a:latin typeface="Trebuchet MS"/>
                <a:cs typeface="Trebuchet MS"/>
              </a:rPr>
              <a:t>10</a:t>
            </a:r>
            <a:r>
              <a:rPr lang="ru-RU" sz="2400" b="1" spc="-80" dirty="0" smtClean="0">
                <a:solidFill>
                  <a:srgbClr val="3C383B"/>
                </a:solidFill>
                <a:latin typeface="Trebuchet MS"/>
                <a:cs typeface="Trebuchet MS"/>
              </a:rPr>
              <a:t> </a:t>
            </a:r>
            <a:r>
              <a:rPr lang="ru-RU" sz="2400" b="1" spc="55" dirty="0">
                <a:solidFill>
                  <a:srgbClr val="3C383B"/>
                </a:solidFill>
                <a:latin typeface="Trebuchet MS"/>
                <a:cs typeface="Trebuchet MS"/>
              </a:rPr>
              <a:t>получателей</a:t>
            </a:r>
            <a:endParaRPr lang="ru-RU" sz="2800" b="1" spc="145" dirty="0">
              <a:solidFill>
                <a:srgbClr val="3C383B"/>
              </a:solidFill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115"/>
              </a:spcBef>
            </a:pPr>
            <a:endParaRPr lang="ru-RU" sz="2800" b="1" spc="150" dirty="0">
              <a:solidFill>
                <a:srgbClr val="3C383B"/>
              </a:solidFill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lang="ru-RU" sz="2800" b="1" spc="150" dirty="0">
                <a:solidFill>
                  <a:srgbClr val="3C383B"/>
                </a:solidFill>
                <a:latin typeface="Trebuchet MS"/>
                <a:cs typeface="Trebuchet MS"/>
              </a:rPr>
              <a:t>Обеспечение</a:t>
            </a:r>
            <a:r>
              <a:rPr lang="ru-RU" sz="2800" b="1" spc="-70" dirty="0">
                <a:solidFill>
                  <a:srgbClr val="3C383B"/>
                </a:solidFill>
                <a:latin typeface="Trebuchet MS"/>
                <a:cs typeface="Trebuchet MS"/>
              </a:rPr>
              <a:t> </a:t>
            </a:r>
            <a:r>
              <a:rPr lang="ru-RU" sz="2800" b="1" spc="60" dirty="0">
                <a:solidFill>
                  <a:srgbClr val="3C383B"/>
                </a:solidFill>
                <a:latin typeface="Trebuchet MS"/>
                <a:cs typeface="Trebuchet MS"/>
              </a:rPr>
              <a:t>участия</a:t>
            </a:r>
            <a:r>
              <a:rPr lang="ru-RU" sz="2800" b="1" spc="-65" dirty="0">
                <a:solidFill>
                  <a:srgbClr val="3C383B"/>
                </a:solidFill>
                <a:latin typeface="Trebuchet MS"/>
                <a:cs typeface="Trebuchet MS"/>
              </a:rPr>
              <a:t> </a:t>
            </a:r>
            <a:r>
              <a:rPr lang="ru-RU" sz="2800" b="1" spc="-5" dirty="0">
                <a:solidFill>
                  <a:srgbClr val="3C383B"/>
                </a:solidFill>
                <a:latin typeface="Trebuchet MS"/>
                <a:cs typeface="Trebuchet MS"/>
              </a:rPr>
              <a:t>в</a:t>
            </a:r>
            <a:r>
              <a:rPr lang="ru-RU" sz="2800" b="1" spc="-70" dirty="0">
                <a:solidFill>
                  <a:srgbClr val="3C383B"/>
                </a:solidFill>
                <a:latin typeface="Trebuchet MS"/>
                <a:cs typeface="Trebuchet MS"/>
              </a:rPr>
              <a:t> </a:t>
            </a:r>
            <a:r>
              <a:rPr lang="ru-RU" sz="2800" b="1" spc="120" dirty="0" smtClean="0">
                <a:solidFill>
                  <a:srgbClr val="3C383B"/>
                </a:solidFill>
                <a:latin typeface="Trebuchet MS"/>
                <a:cs typeface="Trebuchet MS"/>
              </a:rPr>
              <a:t>закупках</a:t>
            </a:r>
          </a:p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lang="ru-RU" sz="2400" b="1" spc="-60" dirty="0" smtClean="0">
                <a:solidFill>
                  <a:srgbClr val="3C383B"/>
                </a:solidFill>
                <a:latin typeface="Trebuchet MS"/>
                <a:cs typeface="Trebuchet MS"/>
              </a:rPr>
              <a:t>10</a:t>
            </a:r>
            <a:r>
              <a:rPr lang="ru-RU" sz="2400" b="1" spc="-80" dirty="0" smtClean="0">
                <a:solidFill>
                  <a:srgbClr val="3C383B"/>
                </a:solidFill>
                <a:latin typeface="Trebuchet MS"/>
                <a:cs typeface="Trebuchet MS"/>
              </a:rPr>
              <a:t> </a:t>
            </a:r>
            <a:r>
              <a:rPr lang="ru-RU" sz="2400" b="1" spc="55" dirty="0">
                <a:solidFill>
                  <a:srgbClr val="3C383B"/>
                </a:solidFill>
                <a:latin typeface="Trebuchet MS"/>
                <a:cs typeface="Trebuchet MS"/>
              </a:rPr>
              <a:t>получателей</a:t>
            </a:r>
            <a:endParaRPr lang="ru-RU" sz="2400" dirty="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ru-RU" sz="2800" b="1" spc="90" dirty="0">
              <a:solidFill>
                <a:srgbClr val="3C383B"/>
              </a:solidFill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800" b="1" spc="70" dirty="0" smtClean="0">
                <a:solidFill>
                  <a:srgbClr val="3C383B"/>
                </a:solidFill>
                <a:latin typeface="Trebuchet MS"/>
                <a:cs typeface="Trebuchet MS"/>
              </a:rPr>
              <a:t>Создание фирменного стиля</a:t>
            </a:r>
            <a:endParaRPr lang="ru-RU" sz="2800" b="1" spc="120" dirty="0" smtClean="0">
              <a:solidFill>
                <a:srgbClr val="3C383B"/>
              </a:solidFill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400" b="1" spc="-100" dirty="0" smtClean="0">
                <a:solidFill>
                  <a:srgbClr val="3C383B"/>
                </a:solidFill>
                <a:latin typeface="Trebuchet MS"/>
                <a:cs typeface="Trebuchet MS"/>
              </a:rPr>
              <a:t>10 </a:t>
            </a:r>
            <a:r>
              <a:rPr lang="ru-RU" sz="2400" b="1" spc="55" dirty="0">
                <a:solidFill>
                  <a:srgbClr val="3C383B"/>
                </a:solidFill>
                <a:latin typeface="Trebuchet MS"/>
                <a:cs typeface="Trebuchet MS"/>
              </a:rPr>
              <a:t>получателей</a:t>
            </a:r>
            <a:endParaRPr lang="ru-RU" sz="2400" dirty="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</a:pPr>
            <a:endParaRPr lang="ru-RU" sz="2800" b="1" spc="145" dirty="0">
              <a:solidFill>
                <a:srgbClr val="3C383B"/>
              </a:solidFill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800" b="1" spc="60" dirty="0" smtClean="0">
                <a:solidFill>
                  <a:srgbClr val="3C383B"/>
                </a:solidFill>
                <a:latin typeface="Trebuchet MS"/>
                <a:cs typeface="Trebuchet MS"/>
              </a:rPr>
              <a:t>SEO-продвижение</a:t>
            </a:r>
            <a:r>
              <a:rPr lang="ru-RU" sz="2800" b="1" spc="-90" dirty="0" smtClean="0">
                <a:solidFill>
                  <a:srgbClr val="3C383B"/>
                </a:solidFill>
                <a:latin typeface="Trebuchet MS"/>
                <a:cs typeface="Trebuchet MS"/>
              </a:rPr>
              <a:t> </a:t>
            </a:r>
            <a:r>
              <a:rPr lang="ru-RU" sz="2800" b="1" spc="180" dirty="0" smtClean="0">
                <a:solidFill>
                  <a:srgbClr val="3C383B"/>
                </a:solidFill>
                <a:latin typeface="Trebuchet MS"/>
                <a:cs typeface="Trebuchet MS"/>
              </a:rPr>
              <a:t>сайта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400" b="1" spc="-65" dirty="0" smtClean="0">
                <a:solidFill>
                  <a:srgbClr val="3C383B"/>
                </a:solidFill>
                <a:latin typeface="Trebuchet MS"/>
                <a:cs typeface="Trebuchet MS"/>
              </a:rPr>
              <a:t>6</a:t>
            </a:r>
            <a:r>
              <a:rPr lang="ru-RU" sz="2400" b="1" spc="-75" dirty="0" smtClean="0">
                <a:solidFill>
                  <a:srgbClr val="3C383B"/>
                </a:solidFill>
                <a:latin typeface="Trebuchet MS"/>
                <a:cs typeface="Trebuchet MS"/>
              </a:rPr>
              <a:t> </a:t>
            </a:r>
            <a:r>
              <a:rPr lang="ru-RU" sz="2400" b="1" spc="55" dirty="0" smtClean="0">
                <a:solidFill>
                  <a:srgbClr val="3C383B"/>
                </a:solidFill>
                <a:latin typeface="Trebuchet MS"/>
                <a:cs typeface="Trebuchet MS"/>
              </a:rPr>
              <a:t>получателей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ru-RU" sz="2400" b="1" spc="55" dirty="0" smtClean="0">
              <a:solidFill>
                <a:srgbClr val="3C383B"/>
              </a:solidFill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800" b="1" spc="60" dirty="0">
                <a:solidFill>
                  <a:srgbClr val="3C383B"/>
                </a:solidFill>
                <a:latin typeface="Trebuchet MS"/>
                <a:cs typeface="Trebuchet MS"/>
              </a:rPr>
              <a:t>Создание </a:t>
            </a:r>
            <a:r>
              <a:rPr lang="ru-RU" sz="2800" b="1" spc="60" dirty="0" err="1">
                <a:solidFill>
                  <a:srgbClr val="3C383B"/>
                </a:solidFill>
                <a:latin typeface="Trebuchet MS"/>
                <a:cs typeface="Trebuchet MS"/>
              </a:rPr>
              <a:t>фотоконтента</a:t>
            </a:r>
            <a:endParaRPr lang="ru-RU" sz="2800" b="1" spc="60" dirty="0">
              <a:solidFill>
                <a:srgbClr val="3C383B"/>
              </a:solidFill>
              <a:latin typeface="Trebuchet MS"/>
              <a:cs typeface="Trebuchet MS"/>
            </a:endParaRPr>
          </a:p>
          <a:p>
            <a:pPr marL="12700">
              <a:spcBef>
                <a:spcPts val="100"/>
              </a:spcBef>
            </a:pPr>
            <a:r>
              <a:rPr lang="ru-RU" sz="2400" b="1" spc="-65" dirty="0">
                <a:solidFill>
                  <a:srgbClr val="3C383B"/>
                </a:solidFill>
                <a:latin typeface="Trebuchet MS"/>
                <a:cs typeface="Trebuchet MS"/>
              </a:rPr>
              <a:t>60 получателей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ru-RU" sz="2400" b="1" spc="55" dirty="0">
              <a:solidFill>
                <a:srgbClr val="3C383B"/>
              </a:solidFill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800" b="1" spc="60" dirty="0">
                <a:solidFill>
                  <a:srgbClr val="3C383B"/>
                </a:solidFill>
                <a:latin typeface="Trebuchet MS"/>
                <a:cs typeface="Trebuchet MS"/>
              </a:rPr>
              <a:t>Предоставление </a:t>
            </a:r>
            <a:r>
              <a:rPr lang="ru-RU" sz="2800" b="1" spc="60" dirty="0" smtClean="0">
                <a:solidFill>
                  <a:srgbClr val="3C383B"/>
                </a:solidFill>
                <a:latin typeface="Trebuchet MS"/>
                <a:cs typeface="Trebuchet MS"/>
              </a:rPr>
              <a:t>ЭЦП 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400" b="1" spc="55" dirty="0">
                <a:solidFill>
                  <a:srgbClr val="3C383B"/>
                </a:solidFill>
                <a:latin typeface="Trebuchet MS"/>
                <a:cs typeface="Trebuchet MS"/>
              </a:rPr>
              <a:t>127 </a:t>
            </a:r>
            <a:r>
              <a:rPr lang="ru-RU" sz="2400" b="1" spc="55" dirty="0" smtClean="0">
                <a:solidFill>
                  <a:srgbClr val="3C383B"/>
                </a:solidFill>
                <a:latin typeface="Trebuchet MS"/>
                <a:cs typeface="Trebuchet MS"/>
              </a:rPr>
              <a:t>получателей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ru-RU" sz="2400" b="1" spc="55" dirty="0">
              <a:solidFill>
                <a:srgbClr val="3C383B"/>
              </a:solidFill>
              <a:latin typeface="Trebuchet MS"/>
              <a:cs typeface="Trebuchet MS"/>
            </a:endParaRPr>
          </a:p>
          <a:p>
            <a:pPr marL="12700">
              <a:spcBef>
                <a:spcPts val="100"/>
              </a:spcBef>
            </a:pPr>
            <a:r>
              <a:rPr lang="ru-RU" sz="2800" b="1" spc="60" dirty="0">
                <a:solidFill>
                  <a:srgbClr val="3C383B"/>
                </a:solidFill>
                <a:latin typeface="Trebuchet MS"/>
                <a:cs typeface="Trebuchet MS"/>
              </a:rPr>
              <a:t>Обучающие программы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ru-RU" sz="2800" b="1" spc="90" dirty="0">
              <a:solidFill>
                <a:srgbClr val="3C383B"/>
              </a:solidFill>
              <a:latin typeface="Trebuchet MS"/>
              <a:cs typeface="Trebuchet MS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15933180" y="141139"/>
            <a:ext cx="2054682" cy="10096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449319" y="1442434"/>
            <a:ext cx="6284889" cy="8715778"/>
          </a:xfrm>
          <a:prstGeom prst="rect">
            <a:avLst/>
          </a:prstGeom>
        </p:spPr>
      </p:pic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393186" y="0"/>
            <a:ext cx="12279626" cy="1440778"/>
          </a:xfrm>
          <a:prstGeom prst="rect">
            <a:avLst/>
          </a:prstGeom>
        </p:spPr>
        <p:txBody>
          <a:bodyPr vert="horz" wrap="square" lIns="0" tIns="29844" rIns="0" bIns="0" rtlCol="0">
            <a:spAutoFit/>
          </a:bodyPr>
          <a:lstStyle/>
          <a:p>
            <a:pPr marL="12700" marR="5080">
              <a:lnSpc>
                <a:spcPts val="5480"/>
              </a:lnSpc>
              <a:spcBef>
                <a:spcPts val="234"/>
              </a:spcBef>
            </a:pPr>
            <a:r>
              <a:rPr sz="4600" b="1" spc="-409" dirty="0">
                <a:solidFill>
                  <a:srgbClr val="3C383B"/>
                </a:solidFill>
                <a:latin typeface="Verdana"/>
                <a:cs typeface="Verdana"/>
              </a:rPr>
              <a:t>Консультационные услуги </a:t>
            </a:r>
            <a:r>
              <a:rPr sz="4600" b="1" spc="-409" dirty="0" err="1">
                <a:solidFill>
                  <a:srgbClr val="3C383B"/>
                </a:solidFill>
                <a:latin typeface="Verdana"/>
                <a:cs typeface="Verdana"/>
              </a:rPr>
              <a:t>по</a:t>
            </a:r>
            <a:r>
              <a:rPr sz="4600" b="1" spc="-409" dirty="0">
                <a:solidFill>
                  <a:srgbClr val="3C383B"/>
                </a:solidFill>
                <a:latin typeface="Verdana"/>
                <a:cs typeface="Verdana"/>
              </a:rPr>
              <a:t> </a:t>
            </a:r>
            <a:r>
              <a:rPr sz="4600" b="1" spc="-409" dirty="0" err="1" smtClean="0">
                <a:solidFill>
                  <a:srgbClr val="3C383B"/>
                </a:solidFill>
                <a:latin typeface="Verdana"/>
                <a:cs typeface="Verdana"/>
              </a:rPr>
              <a:t>вопросам</a:t>
            </a:r>
            <a:r>
              <a:rPr lang="ru-RU" sz="4600" b="1" spc="-409" dirty="0" smtClean="0">
                <a:solidFill>
                  <a:srgbClr val="3C383B"/>
                </a:solidFill>
                <a:latin typeface="Verdana"/>
                <a:cs typeface="Verdana"/>
              </a:rPr>
              <a:t> п</a:t>
            </a:r>
            <a:r>
              <a:rPr sz="4600" b="1" spc="-409" dirty="0" err="1" smtClean="0">
                <a:solidFill>
                  <a:srgbClr val="3C383B"/>
                </a:solidFill>
                <a:latin typeface="Verdana"/>
                <a:cs typeface="Verdana"/>
              </a:rPr>
              <a:t>равового</a:t>
            </a:r>
            <a:r>
              <a:rPr lang="ru-RU" sz="4600" b="1" spc="-409" dirty="0">
                <a:solidFill>
                  <a:srgbClr val="3C383B"/>
                </a:solidFill>
                <a:latin typeface="Verdana"/>
                <a:cs typeface="Verdana"/>
              </a:rPr>
              <a:t> </a:t>
            </a:r>
            <a:r>
              <a:rPr sz="4600" b="1" spc="-409" dirty="0" err="1" smtClean="0">
                <a:solidFill>
                  <a:srgbClr val="3C383B"/>
                </a:solidFill>
                <a:latin typeface="Verdana"/>
                <a:cs typeface="Verdana"/>
              </a:rPr>
              <a:t>обеспечения</a:t>
            </a:r>
            <a:r>
              <a:rPr sz="4600" b="1" spc="-409" dirty="0" smtClean="0">
                <a:solidFill>
                  <a:srgbClr val="3C383B"/>
                </a:solidFill>
                <a:latin typeface="Verdana"/>
                <a:cs typeface="Verdana"/>
              </a:rPr>
              <a:t> </a:t>
            </a:r>
            <a:r>
              <a:rPr sz="4600" b="1" spc="-409" dirty="0">
                <a:solidFill>
                  <a:srgbClr val="3C383B"/>
                </a:solidFill>
                <a:latin typeface="Verdana"/>
                <a:cs typeface="Verdana"/>
              </a:rPr>
              <a:t>деятельности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534852" y="2143585"/>
            <a:ext cx="9126220" cy="799084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222250" indent="-342900">
              <a:lnSpc>
                <a:spcPct val="148800"/>
              </a:lnSpc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Юридическая</a:t>
            </a:r>
            <a:r>
              <a:rPr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консультация (рекомендация в области права по  заданному вопросу);</a:t>
            </a:r>
          </a:p>
          <a:p>
            <a:pPr marL="355600" indent="-342900">
              <a:lnSpc>
                <a:spcPct val="100000"/>
              </a:lnSpc>
              <a:spcBef>
                <a:spcPts val="2280"/>
              </a:spcBef>
              <a:buFont typeface="Arial" panose="020B0604020202020204" pitchFamily="34" charset="0"/>
              <a:buChar char="•"/>
            </a:pPr>
            <a:r>
              <a:rPr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Составление</a:t>
            </a:r>
            <a:r>
              <a:rPr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гражданско- правового договора;</a:t>
            </a:r>
          </a:p>
          <a:p>
            <a:pPr marL="355600" indent="-342900">
              <a:lnSpc>
                <a:spcPct val="100000"/>
              </a:lnSpc>
              <a:spcBef>
                <a:spcPts val="2280"/>
              </a:spcBef>
              <a:buFont typeface="Arial" panose="020B0604020202020204" pitchFamily="34" charset="0"/>
              <a:buChar char="•"/>
            </a:pPr>
            <a:r>
              <a:rPr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Разработка</a:t>
            </a:r>
            <a:r>
              <a:rPr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и экспертиза правовой документации (в том числе</a:t>
            </a:r>
          </a:p>
          <a:p>
            <a:pPr marL="355600" marR="5080" indent="-342900">
              <a:lnSpc>
                <a:spcPct val="148800"/>
              </a:lnSpc>
              <a:buFont typeface="Arial" panose="020B0604020202020204" pitchFamily="34" charset="0"/>
              <a:buChar char="•"/>
            </a:pPr>
            <a:r>
              <a:rPr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составление и экспертиза договоров, соглашений, учредительных  документов, должностных регламентов и инструкций);</a:t>
            </a:r>
          </a:p>
          <a:p>
            <a:pPr marL="355600" indent="-342900">
              <a:lnSpc>
                <a:spcPct val="100000"/>
              </a:lnSpc>
              <a:spcBef>
                <a:spcPts val="2280"/>
              </a:spcBef>
              <a:buFont typeface="Arial" panose="020B0604020202020204" pitchFamily="34" charset="0"/>
              <a:buChar char="•"/>
            </a:pPr>
            <a:r>
              <a:rPr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Создание</a:t>
            </a:r>
            <a:r>
              <a:rPr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ООО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 (1 учредитель)</a:t>
            </a:r>
            <a:r>
              <a:rPr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, ИП;</a:t>
            </a:r>
          </a:p>
          <a:p>
            <a:pPr marL="355600" marR="269875" indent="-342900">
              <a:lnSpc>
                <a:spcPct val="148800"/>
              </a:lnSpc>
              <a:spcBef>
                <a:spcPts val="790"/>
              </a:spcBef>
              <a:buFont typeface="Arial" panose="020B0604020202020204" pitchFamily="34" charset="0"/>
              <a:buChar char="•"/>
            </a:pPr>
            <a:r>
              <a:rPr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Составление</a:t>
            </a:r>
            <a:r>
              <a:rPr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направляемых в суд документов (исков, отзывов и  иных процессуальных документов);</a:t>
            </a:r>
          </a:p>
          <a:p>
            <a:pPr marL="355600" marR="441325" indent="-342900">
              <a:lnSpc>
                <a:spcPct val="148800"/>
              </a:lnSpc>
              <a:spcBef>
                <a:spcPts val="1050"/>
              </a:spcBef>
              <a:buFont typeface="Arial" panose="020B0604020202020204" pitchFamily="34" charset="0"/>
              <a:buChar char="•"/>
            </a:pPr>
            <a:r>
              <a:rPr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Представительство</a:t>
            </a:r>
            <a:r>
              <a:rPr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в суде (обеспечение представительства в  судах общей юрисдикции, арбитражном и третейском судах);</a:t>
            </a:r>
          </a:p>
          <a:p>
            <a:pPr marL="355600" marR="953135" indent="-342900">
              <a:lnSpc>
                <a:spcPct val="148800"/>
              </a:lnSpc>
              <a:spcBef>
                <a:spcPts val="1050"/>
              </a:spcBef>
              <a:buFont typeface="Arial" panose="020B0604020202020204" pitchFamily="34" charset="0"/>
              <a:buChar char="•"/>
            </a:pPr>
            <a:r>
              <a:rPr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Составление</a:t>
            </a:r>
            <a:r>
              <a:rPr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заявления о включении в реестр требований  кредиторов.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15958938" y="257049"/>
            <a:ext cx="2054682" cy="10096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84925" y="1223494"/>
            <a:ext cx="6168980" cy="8603087"/>
          </a:xfrm>
          <a:prstGeom prst="rect">
            <a:avLst/>
          </a:prstGeom>
        </p:spPr>
      </p:pic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509094" y="0"/>
            <a:ext cx="11918950" cy="1440778"/>
          </a:xfrm>
          <a:prstGeom prst="rect">
            <a:avLst/>
          </a:prstGeom>
        </p:spPr>
        <p:txBody>
          <a:bodyPr vert="horz" wrap="square" lIns="0" tIns="29844" rIns="0" bIns="0" rtlCol="0">
            <a:spAutoFit/>
          </a:bodyPr>
          <a:lstStyle/>
          <a:p>
            <a:pPr marL="12700" marR="5080">
              <a:lnSpc>
                <a:spcPts val="5480"/>
              </a:lnSpc>
              <a:spcBef>
                <a:spcPts val="234"/>
              </a:spcBef>
            </a:pPr>
            <a:r>
              <a:rPr sz="4600" b="1" spc="-409" dirty="0">
                <a:solidFill>
                  <a:srgbClr val="3C383B"/>
                </a:solidFill>
                <a:latin typeface="Verdana"/>
                <a:cs typeface="Verdana"/>
              </a:rPr>
              <a:t>Консультационные услуги по вопросам  финансового планирования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534852" y="2143586"/>
            <a:ext cx="9136380" cy="670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2372360" indent="-342900">
              <a:lnSpc>
                <a:spcPct val="148800"/>
              </a:lnSpc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Разбор</a:t>
            </a:r>
            <a:r>
              <a:rPr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кейсов по выбору оптимальной системы  налогообложения: УСН 6%, ПАТЕНТ;</a:t>
            </a:r>
          </a:p>
          <a:p>
            <a:pPr marL="355600" marR="215265" indent="-342900">
              <a:lnSpc>
                <a:spcPct val="148800"/>
              </a:lnSpc>
              <a:spcBef>
                <a:spcPts val="1050"/>
              </a:spcBef>
              <a:buFont typeface="Arial" panose="020B0604020202020204" pitchFamily="34" charset="0"/>
              <a:buChar char="•"/>
            </a:pPr>
            <a:r>
              <a:rPr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Выбор</a:t>
            </a:r>
            <a:r>
              <a:rPr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регистрации бизнеса в виде самозанятого физ. лица или  самозанятого ИП;</a:t>
            </a:r>
          </a:p>
          <a:p>
            <a:pPr marL="355600" marR="5080" indent="-342900">
              <a:lnSpc>
                <a:spcPct val="148800"/>
              </a:lnSpc>
              <a:spcBef>
                <a:spcPts val="1050"/>
              </a:spcBef>
              <a:buFont typeface="Arial" panose="020B0604020202020204" pitchFamily="34" charset="0"/>
              <a:buChar char="•"/>
            </a:pPr>
            <a:r>
              <a:rPr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Применение</a:t>
            </a:r>
            <a:r>
              <a:rPr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онлайн-кассы, патент (по каким видам деятельности  на патенте можно не применять онлайн-кассу);</a:t>
            </a:r>
          </a:p>
          <a:p>
            <a:pPr marL="355600" marR="688975" indent="-342900">
              <a:lnSpc>
                <a:spcPct val="148800"/>
              </a:lnSpc>
              <a:spcBef>
                <a:spcPts val="1220"/>
              </a:spcBef>
              <a:buFont typeface="Arial" panose="020B0604020202020204" pitchFamily="34" charset="0"/>
              <a:buChar char="•"/>
            </a:pPr>
            <a:r>
              <a:rPr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Учет</a:t>
            </a:r>
            <a:r>
              <a:rPr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на ОСНО (оптимизация налога НДС, налога на прибыль  (поиск поставщиков с режимом ОСНО для оптимизации  налогообложения);</a:t>
            </a:r>
          </a:p>
          <a:p>
            <a:pPr marL="355600" indent="-342900">
              <a:lnSpc>
                <a:spcPct val="100000"/>
              </a:lnSpc>
              <a:spcBef>
                <a:spcPts val="2280"/>
              </a:spcBef>
              <a:buFont typeface="Arial" panose="020B0604020202020204" pitchFamily="34" charset="0"/>
              <a:buChar char="•"/>
            </a:pPr>
            <a:r>
              <a:rPr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Оформление</a:t>
            </a:r>
            <a:r>
              <a:rPr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сотрудников;</a:t>
            </a:r>
          </a:p>
          <a:p>
            <a:pPr marL="355600" marR="216535" indent="-342900">
              <a:lnSpc>
                <a:spcPct val="148800"/>
              </a:lnSpc>
              <a:spcBef>
                <a:spcPts val="1050"/>
              </a:spcBef>
              <a:buFont typeface="Arial" panose="020B0604020202020204" pitchFamily="34" charset="0"/>
              <a:buChar char="•"/>
            </a:pPr>
            <a:r>
              <a:rPr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Вопрос</a:t>
            </a:r>
            <a:r>
              <a:rPr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о возможности совмещения ПСН и УСН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15778634" y="179776"/>
            <a:ext cx="2054682" cy="10096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object 6"/>
          <p:cNvSpPr txBox="1"/>
          <p:nvPr/>
        </p:nvSpPr>
        <p:spPr bwMode="auto">
          <a:xfrm>
            <a:off x="393408" y="0"/>
            <a:ext cx="8286952" cy="734817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>
            <a:lvl1pPr>
              <a:defRPr sz="1400" b="0" i="0">
                <a:solidFill>
                  <a:srgbClr val="7E7E7E"/>
                </a:solidFill>
                <a:latin typeface="Calibri"/>
                <a:ea typeface="+mj-ea"/>
                <a:cs typeface="Calibri"/>
              </a:defRPr>
            </a:lvl1pPr>
          </a:lstStyle>
          <a:p>
            <a:pPr marL="25400">
              <a:spcBef>
                <a:spcPts val="210"/>
              </a:spcBef>
              <a:defRPr/>
            </a:pPr>
            <a:r>
              <a:rPr lang="ru-RU" sz="4600" b="1" spc="-409" dirty="0">
                <a:solidFill>
                  <a:srgbClr val="3C383B"/>
                </a:solidFill>
                <a:latin typeface="Verdana"/>
                <a:cs typeface="Verdana"/>
              </a:rPr>
              <a:t>Выход на </a:t>
            </a:r>
            <a:r>
              <a:rPr lang="ru-RU" sz="4600" b="1" spc="-409" dirty="0" err="1">
                <a:solidFill>
                  <a:srgbClr val="3C383B"/>
                </a:solidFill>
                <a:latin typeface="Verdana"/>
                <a:cs typeface="Verdana"/>
              </a:rPr>
              <a:t>маркетплейсы</a:t>
            </a:r>
            <a:endParaRPr sz="4600" b="1" spc="-409" dirty="0">
              <a:solidFill>
                <a:srgbClr val="3C383B"/>
              </a:solidFill>
              <a:latin typeface="Verdana"/>
              <a:cs typeface="Verdana"/>
            </a:endParaRPr>
          </a:p>
        </p:txBody>
      </p:sp>
      <p:sp>
        <p:nvSpPr>
          <p:cNvPr id="6" name="TextBox 5"/>
          <p:cNvSpPr txBox="1"/>
          <p:nvPr/>
        </p:nvSpPr>
        <p:spPr bwMode="auto">
          <a:xfrm>
            <a:off x="282534" y="925968"/>
            <a:ext cx="809115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2400" b="1" dirty="0">
                <a:solidFill>
                  <a:srgbClr val="C00000"/>
                </a:solidFill>
                <a:latin typeface="Calibri"/>
                <a:ea typeface="Calibri"/>
                <a:cs typeface="Calibri"/>
              </a:rPr>
              <a:t>Что дает:</a:t>
            </a:r>
            <a:r>
              <a:rPr lang="ru-RU" sz="2400" dirty="0">
                <a:solidFill>
                  <a:srgbClr val="C00000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создание интернет-магазина на электронной торговой площадке или продвижение уже действующего магазина </a:t>
            </a:r>
            <a:endParaRPr lang="ru-RU" sz="24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</p:txBody>
      </p:sp>
      <p:sp>
        <p:nvSpPr>
          <p:cNvPr id="7" name="TextBox 6"/>
          <p:cNvSpPr txBox="1"/>
          <p:nvPr/>
        </p:nvSpPr>
        <p:spPr bwMode="auto">
          <a:xfrm>
            <a:off x="307007" y="1981970"/>
            <a:ext cx="9531316" cy="83050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ea typeface="Calibri"/>
                <a:cs typeface="Times New Roman"/>
              </a:rPr>
              <a:t>Что включает:</a:t>
            </a:r>
            <a:endParaRPr lang="ru-RU" sz="2400" dirty="0">
              <a:solidFill>
                <a:srgbClr val="C00000"/>
              </a:solidFill>
              <a:ea typeface="Calibri"/>
              <a:cs typeface="Times New Roman"/>
            </a:endParaRPr>
          </a:p>
          <a:p>
            <a:pPr marL="342900" indent="-342900"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Диагностика готовности предпринимателей к выходу на ЭТП; </a:t>
            </a:r>
            <a:endParaRPr sz="3200" dirty="0"/>
          </a:p>
          <a:p>
            <a:pPr marL="342900" indent="-342900"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Разработка маркетинговой стратегии продаж на маркеплейсе; </a:t>
            </a:r>
            <a:endParaRPr sz="3200" dirty="0"/>
          </a:p>
          <a:p>
            <a:pPr marL="342900" indent="-342900"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Размещение на маркеплейс (одна площадка на выбор);</a:t>
            </a:r>
            <a:endParaRPr sz="3200" dirty="0"/>
          </a:p>
          <a:p>
            <a:pPr marL="342900" indent="-342900"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Создание фотоконтента на маркеплейсе; </a:t>
            </a:r>
            <a:endParaRPr sz="3200" dirty="0"/>
          </a:p>
          <a:p>
            <a:pPr marL="342900" indent="-342900"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Обучение работе в личном кабинете; </a:t>
            </a:r>
            <a:endParaRPr sz="3200" dirty="0"/>
          </a:p>
          <a:p>
            <a:pPr marL="342900" indent="-342900"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Индивидуальное кураторство в период оказания услуги.</a:t>
            </a:r>
          </a:p>
          <a:p>
            <a:pPr>
              <a:spcAft>
                <a:spcPts val="160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cs typeface="Times New Roman"/>
              </a:rPr>
              <a:t>Получатели услуги в 2022г.: ИП Бабурова Наталья Ивановна (реализация товаров НХП)-Атяшевский район</a:t>
            </a:r>
          </a:p>
          <a:p>
            <a:pPr>
              <a:spcAft>
                <a:spcPts val="160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cs typeface="Times New Roman"/>
              </a:rPr>
              <a:t>ИП Тютин Сергей </a:t>
            </a:r>
            <a:r>
              <a:rPr lang="ru-RU" sz="2400" b="1" dirty="0" smtClean="0">
                <a:solidFill>
                  <a:srgbClr val="C00000"/>
                </a:solidFill>
                <a:cs typeface="Times New Roman"/>
              </a:rPr>
              <a:t>Дмитриевич (</a:t>
            </a:r>
            <a:r>
              <a:rPr lang="ru-RU" sz="2400" b="1" dirty="0">
                <a:solidFill>
                  <a:srgbClr val="C00000"/>
                </a:solidFill>
                <a:cs typeface="Times New Roman"/>
              </a:rPr>
              <a:t>Урусовские валенки)-</a:t>
            </a:r>
            <a:r>
              <a:rPr lang="ru-RU" sz="2400" b="1" dirty="0" err="1" smtClean="0">
                <a:solidFill>
                  <a:srgbClr val="C00000"/>
                </a:solidFill>
                <a:cs typeface="Times New Roman"/>
              </a:rPr>
              <a:t>Ардатовский</a:t>
            </a:r>
            <a:r>
              <a:rPr lang="ru-RU" sz="2400" b="1" dirty="0" smtClean="0">
                <a:solidFill>
                  <a:srgbClr val="C00000"/>
                </a:solidFill>
                <a:cs typeface="Times New Roman"/>
              </a:rPr>
              <a:t> район</a:t>
            </a:r>
            <a:endParaRPr lang="ru-RU" sz="2400" b="1" dirty="0">
              <a:solidFill>
                <a:srgbClr val="C00000"/>
              </a:solidFill>
              <a:cs typeface="Times New Roman"/>
            </a:endParaRPr>
          </a:p>
          <a:p>
            <a:pPr>
              <a:spcAft>
                <a:spcPts val="160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cs typeface="Times New Roman"/>
              </a:rPr>
              <a:t>ИП </a:t>
            </a:r>
            <a:r>
              <a:rPr lang="ru-RU" sz="2400" b="1" dirty="0" err="1">
                <a:solidFill>
                  <a:srgbClr val="C00000"/>
                </a:solidFill>
                <a:cs typeface="Times New Roman"/>
              </a:rPr>
              <a:t>Жочкина</a:t>
            </a:r>
            <a:r>
              <a:rPr lang="ru-RU" sz="2400" b="1" dirty="0">
                <a:solidFill>
                  <a:srgbClr val="C00000"/>
                </a:solidFill>
                <a:cs typeface="Times New Roman"/>
              </a:rPr>
              <a:t> Людмила </a:t>
            </a:r>
            <a:r>
              <a:rPr lang="ru-RU" sz="2400" b="1" dirty="0" smtClean="0">
                <a:solidFill>
                  <a:srgbClr val="C00000"/>
                </a:solidFill>
                <a:cs typeface="Times New Roman"/>
              </a:rPr>
              <a:t>Николаевна (</a:t>
            </a:r>
            <a:r>
              <a:rPr lang="ru-RU" sz="2400" b="1" dirty="0">
                <a:solidFill>
                  <a:srgbClr val="C00000"/>
                </a:solidFill>
                <a:cs typeface="Times New Roman"/>
              </a:rPr>
              <a:t>производство печей) </a:t>
            </a:r>
            <a:r>
              <a:rPr lang="ru-RU" sz="2400" b="1" dirty="0" smtClean="0">
                <a:solidFill>
                  <a:srgbClr val="C00000"/>
                </a:solidFill>
                <a:cs typeface="Times New Roman"/>
              </a:rPr>
              <a:t>-</a:t>
            </a:r>
            <a:r>
              <a:rPr lang="ru-RU" sz="2400" b="1" dirty="0" err="1" smtClean="0">
                <a:solidFill>
                  <a:srgbClr val="C00000"/>
                </a:solidFill>
                <a:cs typeface="Times New Roman"/>
              </a:rPr>
              <a:t>Ардатовский</a:t>
            </a:r>
            <a:r>
              <a:rPr lang="ru-RU" sz="2400" b="1" dirty="0" smtClean="0">
                <a:solidFill>
                  <a:srgbClr val="C00000"/>
                </a:solidFill>
                <a:cs typeface="Times New Roman"/>
              </a:rPr>
              <a:t> </a:t>
            </a:r>
            <a:r>
              <a:rPr lang="ru-RU" sz="2400" b="1" dirty="0">
                <a:solidFill>
                  <a:srgbClr val="C00000"/>
                </a:solidFill>
                <a:cs typeface="Times New Roman"/>
              </a:rPr>
              <a:t>район</a:t>
            </a:r>
          </a:p>
          <a:p>
            <a:pPr>
              <a:spcAft>
                <a:spcPts val="1600"/>
              </a:spcAft>
              <a:defRPr/>
            </a:pPr>
            <a:r>
              <a:rPr lang="ru-RU" sz="2400" b="1" dirty="0" smtClean="0">
                <a:solidFill>
                  <a:srgbClr val="C00000"/>
                </a:solidFill>
                <a:cs typeface="Times New Roman"/>
              </a:rPr>
              <a:t>Стоимость на 1 получателя </a:t>
            </a:r>
            <a:r>
              <a:rPr lang="ru-RU" sz="2400" b="1" dirty="0">
                <a:solidFill>
                  <a:srgbClr val="C00000"/>
                </a:solidFill>
                <a:cs typeface="Times New Roman"/>
              </a:rPr>
              <a:t>в 2023 г.  65 -90 тыс</a:t>
            </a:r>
            <a:r>
              <a:rPr lang="ru-RU" sz="2400" b="1" dirty="0" smtClean="0">
                <a:solidFill>
                  <a:srgbClr val="C00000"/>
                </a:solidFill>
                <a:cs typeface="Times New Roman"/>
              </a:rPr>
              <a:t>. руб.</a:t>
            </a:r>
          </a:p>
          <a:p>
            <a:pPr>
              <a:spcAft>
                <a:spcPts val="1600"/>
              </a:spcAft>
              <a:defRPr/>
            </a:pPr>
            <a:r>
              <a:rPr lang="ru-RU" sz="2400" b="1" dirty="0" smtClean="0">
                <a:solidFill>
                  <a:srgbClr val="C00000"/>
                </a:solidFill>
                <a:cs typeface="Times New Roman"/>
              </a:rPr>
              <a:t> Общий бюджет: 2 960 тыс. руб. </a:t>
            </a:r>
            <a:endParaRPr lang="ru-RU" sz="2400" b="1" dirty="0">
              <a:solidFill>
                <a:srgbClr val="C00000"/>
              </a:solidFill>
              <a:cs typeface="Times New Roman"/>
            </a:endParaRPr>
          </a:p>
          <a:p>
            <a:pPr>
              <a:spcAft>
                <a:spcPts val="160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cs typeface="Times New Roman"/>
              </a:rPr>
              <a:t>Субсидируется  100%</a:t>
            </a:r>
            <a:endParaRPr sz="2400" b="1" dirty="0">
              <a:solidFill>
                <a:srgbClr val="C00000"/>
              </a:solidFill>
              <a:cs typeface="Times New Roman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CCD93D38-1A46-CDBD-1E87-358182943B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65900" y="332798"/>
            <a:ext cx="3441007" cy="4588011"/>
          </a:xfrm>
          <a:prstGeom prst="rect">
            <a:avLst/>
          </a:prstGeom>
        </p:spPr>
      </p:pic>
      <p:sp>
        <p:nvSpPr>
          <p:cNvPr id="3" name="AutoShape 4" descr="Печь для бани &quot;Тепловоз №2 Эконом 60л.&quot; #1">
            <a:extLst>
              <a:ext uri="{FF2B5EF4-FFF2-40B4-BE49-F238E27FC236}">
                <a16:creationId xmlns:a16="http://schemas.microsoft.com/office/drawing/2014/main" xmlns="" id="{B9369D8B-C59D-53D6-72A4-739E7475DAD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8839200" y="4838700"/>
            <a:ext cx="609600" cy="60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182880" tIns="91440" rIns="182880" bIns="91440" numCol="1" anchor="t" anchorCtr="0" compatLnSpc="1">
            <a:prstTxWarp prst="textNoShape">
              <a:avLst/>
            </a:prstTxWarp>
          </a:bodyPr>
          <a:lstStyle/>
          <a:p>
            <a:endParaRPr lang="ru-RU" sz="3600"/>
          </a:p>
        </p:txBody>
      </p:sp>
      <p:sp>
        <p:nvSpPr>
          <p:cNvPr id="5" name="AutoShape 6" descr="Печь для бани &quot;Тепловоз №2 Эконом 60л.&quot; #1">
            <a:extLst>
              <a:ext uri="{FF2B5EF4-FFF2-40B4-BE49-F238E27FC236}">
                <a16:creationId xmlns:a16="http://schemas.microsoft.com/office/drawing/2014/main" xmlns="" id="{47370B49-DF8F-7AE7-A5C1-8379C1E3893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9144000" y="5143500"/>
            <a:ext cx="609600" cy="60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182880" tIns="91440" rIns="182880" bIns="91440" numCol="1" anchor="t" anchorCtr="0" compatLnSpc="1">
            <a:prstTxWarp prst="textNoShape">
              <a:avLst/>
            </a:prstTxWarp>
          </a:bodyPr>
          <a:lstStyle/>
          <a:p>
            <a:endParaRPr lang="ru-RU" sz="3600"/>
          </a:p>
        </p:txBody>
      </p:sp>
      <p:sp>
        <p:nvSpPr>
          <p:cNvPr id="8" name="AutoShape 8" descr="Печь для бани &quot;Тепловоз №2 Эконом 60л.&quot; #1">
            <a:extLst>
              <a:ext uri="{FF2B5EF4-FFF2-40B4-BE49-F238E27FC236}">
                <a16:creationId xmlns:a16="http://schemas.microsoft.com/office/drawing/2014/main" xmlns="" id="{E7B25BAC-804E-8D0E-2254-90829E79781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9448800" y="5448300"/>
            <a:ext cx="609600" cy="60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182880" tIns="91440" rIns="182880" bIns="91440" numCol="1" anchor="t" anchorCtr="0" compatLnSpc="1">
            <a:prstTxWarp prst="textNoShape">
              <a:avLst/>
            </a:prstTxWarp>
          </a:bodyPr>
          <a:lstStyle/>
          <a:p>
            <a:endParaRPr lang="ru-RU" sz="3600"/>
          </a:p>
        </p:txBody>
      </p:sp>
      <p:sp>
        <p:nvSpPr>
          <p:cNvPr id="9" name="AutoShape 10" descr="Печь для бани &quot;Тепловоз Эконом №1 80л.&quot; #1">
            <a:extLst>
              <a:ext uri="{FF2B5EF4-FFF2-40B4-BE49-F238E27FC236}">
                <a16:creationId xmlns:a16="http://schemas.microsoft.com/office/drawing/2014/main" xmlns="" id="{7AC041AE-DBB0-F182-4BA0-582C02A7DFE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9753600" y="5753100"/>
            <a:ext cx="609600" cy="60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182880" tIns="91440" rIns="182880" bIns="91440" numCol="1" anchor="t" anchorCtr="0" compatLnSpc="1">
            <a:prstTxWarp prst="textNoShape">
              <a:avLst/>
            </a:prstTxWarp>
          </a:bodyPr>
          <a:lstStyle/>
          <a:p>
            <a:endParaRPr lang="ru-RU" sz="3600"/>
          </a:p>
        </p:txBody>
      </p:sp>
      <p:sp>
        <p:nvSpPr>
          <p:cNvPr id="10" name="AutoShape 12" descr="Печь для бани &quot;Тепловоз Эконом №1 80л.&quot; #1">
            <a:extLst>
              <a:ext uri="{FF2B5EF4-FFF2-40B4-BE49-F238E27FC236}">
                <a16:creationId xmlns:a16="http://schemas.microsoft.com/office/drawing/2014/main" xmlns="" id="{826DFB97-ED9C-538F-2E72-125ABBCF866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0058400" y="6057900"/>
            <a:ext cx="609600" cy="60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182880" tIns="91440" rIns="182880" bIns="91440" numCol="1" anchor="t" anchorCtr="0" compatLnSpc="1">
            <a:prstTxWarp prst="textNoShape">
              <a:avLst/>
            </a:prstTxWarp>
          </a:bodyPr>
          <a:lstStyle/>
          <a:p>
            <a:endParaRPr lang="ru-RU" sz="360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3BFE5F09-611B-414A-F33E-F3DD9C11B83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799899" y="369206"/>
            <a:ext cx="3405438" cy="4540582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xmlns="" id="{0368992C-05C9-A0FF-D997-693981221B6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946783" y="5012818"/>
            <a:ext cx="3588912" cy="4785216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xmlns="" id="{4E6F81A2-FB4E-2DB5-EF27-4F72029C9D3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37581" y="4993246"/>
            <a:ext cx="3576800" cy="4781818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6"/>
          <a:stretch/>
        </p:blipFill>
        <p:spPr bwMode="auto">
          <a:xfrm>
            <a:off x="16087727" y="76744"/>
            <a:ext cx="2054682" cy="10096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5" name="object 5"/>
          <p:cNvPicPr/>
          <p:nvPr/>
        </p:nvPicPr>
        <p:blipFill>
          <a:blip r:embed="rId2"/>
          <a:stretch/>
        </p:blipFill>
        <p:spPr bwMode="auto">
          <a:xfrm>
            <a:off x="412400" y="2315007"/>
            <a:ext cx="8248071" cy="1238163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3"/>
          <a:stretch/>
        </p:blipFill>
        <p:spPr bwMode="auto">
          <a:xfrm>
            <a:off x="451036" y="3606120"/>
            <a:ext cx="8248071" cy="952433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4"/>
          <a:stretch/>
        </p:blipFill>
        <p:spPr bwMode="auto">
          <a:xfrm>
            <a:off x="463915" y="4817569"/>
            <a:ext cx="8248071" cy="952433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5"/>
          <a:stretch/>
        </p:blipFill>
        <p:spPr bwMode="auto">
          <a:xfrm>
            <a:off x="438156" y="6029012"/>
            <a:ext cx="8248071" cy="1523893"/>
          </a:xfrm>
          <a:prstGeom prst="rect">
            <a:avLst/>
          </a:prstGeom>
        </p:spPr>
      </p:pic>
      <p:grpSp>
        <p:nvGrpSpPr>
          <p:cNvPr id="15" name="object 15"/>
          <p:cNvGrpSpPr/>
          <p:nvPr/>
        </p:nvGrpSpPr>
        <p:grpSpPr bwMode="auto">
          <a:xfrm>
            <a:off x="8847786" y="3232596"/>
            <a:ext cx="9011103" cy="5507511"/>
            <a:chOff x="12784951" y="7025958"/>
            <a:chExt cx="6876415" cy="3899535"/>
          </a:xfrm>
        </p:grpSpPr>
        <p:pic>
          <p:nvPicPr>
            <p:cNvPr id="16" name="object 16"/>
            <p:cNvPicPr/>
            <p:nvPr/>
          </p:nvPicPr>
          <p:blipFill>
            <a:blip r:embed="rId6"/>
            <a:stretch/>
          </p:blipFill>
          <p:spPr bwMode="auto">
            <a:xfrm>
              <a:off x="12784951" y="7025958"/>
              <a:ext cx="6876293" cy="3899200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7"/>
            <a:stretch/>
          </p:blipFill>
          <p:spPr bwMode="auto">
            <a:xfrm>
              <a:off x="12868718" y="7067841"/>
              <a:ext cx="6708759" cy="3731666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 bwMode="auto">
            <a:xfrm>
              <a:off x="13019499" y="10655787"/>
              <a:ext cx="1292225" cy="139700"/>
            </a:xfrm>
            <a:custGeom>
              <a:avLst/>
              <a:gdLst/>
              <a:ahLst/>
              <a:cxnLst/>
              <a:rect l="l" t="t" r="r" b="b"/>
              <a:pathLst>
                <a:path w="1292225" h="139700" extrusionOk="0">
                  <a:moveTo>
                    <a:pt x="1292054" y="0"/>
                  </a:moveTo>
                  <a:lnTo>
                    <a:pt x="0" y="0"/>
                  </a:lnTo>
                  <a:lnTo>
                    <a:pt x="0" y="139144"/>
                  </a:lnTo>
                  <a:lnTo>
                    <a:pt x="1292054" y="139144"/>
                  </a:lnTo>
                  <a:lnTo>
                    <a:pt x="129205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>
                <a:defRPr/>
              </a:pPr>
              <a:endParaRPr sz="1637"/>
            </a:p>
          </p:txBody>
        </p:sp>
      </p:grpSp>
      <p:pic>
        <p:nvPicPr>
          <p:cNvPr id="23" name="object 23"/>
          <p:cNvPicPr/>
          <p:nvPr/>
        </p:nvPicPr>
        <p:blipFill>
          <a:blip r:embed="rId8"/>
          <a:stretch/>
        </p:blipFill>
        <p:spPr bwMode="auto">
          <a:xfrm>
            <a:off x="9156879" y="1004552"/>
            <a:ext cx="8319752" cy="2253803"/>
          </a:xfrm>
          <a:prstGeom prst="rect">
            <a:avLst/>
          </a:prstGeom>
        </p:spPr>
      </p:pic>
      <p:pic>
        <p:nvPicPr>
          <p:cNvPr id="24" name="object 24"/>
          <p:cNvPicPr/>
          <p:nvPr/>
        </p:nvPicPr>
        <p:blipFill>
          <a:blip r:embed="rId9"/>
          <a:stretch/>
        </p:blipFill>
        <p:spPr bwMode="auto">
          <a:xfrm>
            <a:off x="501978" y="1040929"/>
            <a:ext cx="7934783" cy="263258"/>
          </a:xfrm>
          <a:prstGeom prst="rect">
            <a:avLst/>
          </a:prstGeom>
        </p:spPr>
      </p:pic>
      <p:pic>
        <p:nvPicPr>
          <p:cNvPr id="25" name="object 25"/>
          <p:cNvPicPr/>
          <p:nvPr/>
        </p:nvPicPr>
        <p:blipFill>
          <a:blip r:embed="rId10"/>
          <a:stretch/>
        </p:blipFill>
        <p:spPr bwMode="auto">
          <a:xfrm>
            <a:off x="515347" y="1540342"/>
            <a:ext cx="4198964" cy="257373"/>
          </a:xfrm>
          <a:prstGeom prst="rect">
            <a:avLst/>
          </a:prstGeom>
        </p:spPr>
      </p:pic>
      <p:sp>
        <p:nvSpPr>
          <p:cNvPr id="26" name="object 6"/>
          <p:cNvSpPr txBox="1"/>
          <p:nvPr/>
        </p:nvSpPr>
        <p:spPr bwMode="auto">
          <a:xfrm>
            <a:off x="393407" y="0"/>
            <a:ext cx="14043809" cy="734817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>
            <a:lvl1pPr>
              <a:defRPr sz="1400" b="0" i="0">
                <a:solidFill>
                  <a:srgbClr val="7E7E7E"/>
                </a:solidFill>
                <a:latin typeface="Calibri"/>
                <a:ea typeface="+mj-ea"/>
                <a:cs typeface="Calibri"/>
              </a:defRPr>
            </a:lvl1pPr>
          </a:lstStyle>
          <a:p>
            <a:pPr marL="25400">
              <a:spcBef>
                <a:spcPts val="210"/>
              </a:spcBef>
              <a:defRPr/>
            </a:pPr>
            <a:r>
              <a:rPr lang="ru-RU" sz="4600" b="1" spc="-409" dirty="0">
                <a:solidFill>
                  <a:srgbClr val="3C383B"/>
                </a:solidFill>
                <a:latin typeface="Verdana"/>
                <a:cs typeface="Verdana"/>
              </a:rPr>
              <a:t>Выход на </a:t>
            </a:r>
            <a:r>
              <a:rPr lang="ru-RU" sz="4600" b="1" spc="-409" dirty="0" err="1" smtClean="0">
                <a:solidFill>
                  <a:srgbClr val="3C383B"/>
                </a:solidFill>
                <a:latin typeface="Verdana"/>
                <a:cs typeface="Verdana"/>
              </a:rPr>
              <a:t>маркетплейсы</a:t>
            </a:r>
            <a:r>
              <a:rPr lang="ru-RU" sz="4600" b="1" spc="-409" dirty="0" smtClean="0">
                <a:solidFill>
                  <a:srgbClr val="3C383B"/>
                </a:solidFill>
                <a:latin typeface="Verdana"/>
                <a:cs typeface="Verdana"/>
              </a:rPr>
              <a:t> мастеров НХП</a:t>
            </a:r>
            <a:endParaRPr sz="4600" b="1" spc="-409" dirty="0">
              <a:solidFill>
                <a:srgbClr val="3C383B"/>
              </a:solidFill>
              <a:latin typeface="Verdana"/>
              <a:cs typeface="Verdana"/>
            </a:endParaRPr>
          </a:p>
        </p:txBody>
      </p:sp>
      <p:pic>
        <p:nvPicPr>
          <p:cNvPr id="27" name="Рисунок 26"/>
          <p:cNvPicPr>
            <a:picLocks noChangeAspect="1"/>
          </p:cNvPicPr>
          <p:nvPr/>
        </p:nvPicPr>
        <p:blipFill>
          <a:blip r:embed="rId11"/>
          <a:stretch/>
        </p:blipFill>
        <p:spPr bwMode="auto">
          <a:xfrm>
            <a:off x="16087727" y="76744"/>
            <a:ext cx="2054682" cy="1009612"/>
          </a:xfrm>
          <a:prstGeom prst="rect">
            <a:avLst/>
          </a:prstGeom>
        </p:spPr>
      </p:pic>
      <p:sp>
        <p:nvSpPr>
          <p:cNvPr id="28" name="Прямоугольник 27"/>
          <p:cNvSpPr/>
          <p:nvPr/>
        </p:nvSpPr>
        <p:spPr>
          <a:xfrm>
            <a:off x="530695" y="8127037"/>
            <a:ext cx="62280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hlinkClick r:id="rId12"/>
              </a:rPr>
              <a:t>https://www.wildberries.ru/brands/tengushevskaya-semitsvetka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054069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9" name="TextBox 48"/>
          <p:cNvSpPr txBox="1"/>
          <p:nvPr/>
        </p:nvSpPr>
        <p:spPr bwMode="auto">
          <a:xfrm>
            <a:off x="520415" y="0"/>
            <a:ext cx="8507675" cy="8002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4600" b="1" spc="-409" dirty="0">
                <a:solidFill>
                  <a:srgbClr val="3C383B"/>
                </a:solidFill>
                <a:latin typeface="Verdana"/>
                <a:ea typeface="+mj-ea"/>
                <a:cs typeface="Verdana"/>
              </a:rPr>
              <a:t>Ярмарки для </a:t>
            </a:r>
            <a:r>
              <a:rPr lang="ru-RU" sz="4600" b="1" spc="-409" dirty="0" err="1">
                <a:solidFill>
                  <a:srgbClr val="3C383B"/>
                </a:solidFill>
                <a:latin typeface="Verdana"/>
                <a:ea typeface="+mj-ea"/>
                <a:cs typeface="Verdana"/>
              </a:rPr>
              <a:t>самозанятых</a:t>
            </a:r>
            <a:endParaRPr sz="4600" b="1" spc="-409" dirty="0">
              <a:solidFill>
                <a:srgbClr val="3C383B"/>
              </a:solidFill>
              <a:latin typeface="Verdana"/>
              <a:ea typeface="+mj-ea"/>
              <a:cs typeface="Verdana"/>
            </a:endParaRPr>
          </a:p>
        </p:txBody>
      </p:sp>
      <p:pic>
        <p:nvPicPr>
          <p:cNvPr id="58" name="Рисунок 57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16087727" y="76744"/>
            <a:ext cx="2054682" cy="1009612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 bwMode="auto">
          <a:xfrm>
            <a:off x="507536" y="8115204"/>
            <a:ext cx="748433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600"/>
              </a:spcAft>
              <a:defRPr/>
            </a:pPr>
            <a:endParaRPr sz="2400" b="1" dirty="0">
              <a:solidFill>
                <a:schemeClr val="tx1">
                  <a:lumMod val="75000"/>
                  <a:lumOff val="25000"/>
                </a:schemeClr>
              </a:solidFill>
              <a:cs typeface="Times New Roman"/>
            </a:endParaRPr>
          </a:p>
        </p:txBody>
      </p:sp>
      <p:sp>
        <p:nvSpPr>
          <p:cNvPr id="15" name="TextBox 14"/>
          <p:cNvSpPr txBox="1"/>
          <p:nvPr/>
        </p:nvSpPr>
        <p:spPr bwMode="auto">
          <a:xfrm>
            <a:off x="494657" y="1256855"/>
            <a:ext cx="7196304" cy="43754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2400" b="1" dirty="0">
                <a:solidFill>
                  <a:srgbClr val="C00000"/>
                </a:solidFill>
                <a:latin typeface="Calibri"/>
                <a:ea typeface="Calibri"/>
              </a:rPr>
              <a:t>Что дает: </a:t>
            </a:r>
            <a:r>
              <a:rPr lang="ru-RU" sz="2400" dirty="0">
                <a:latin typeface="Calibri"/>
                <a:ea typeface="Calibri"/>
              </a:rPr>
              <a:t>возможность познакомить покупателей со своей </a:t>
            </a:r>
            <a:r>
              <a:rPr lang="ru-RU" sz="2400" dirty="0" smtClean="0">
                <a:latin typeface="Calibri"/>
                <a:ea typeface="Calibri"/>
              </a:rPr>
              <a:t>продукцией</a:t>
            </a:r>
          </a:p>
          <a:p>
            <a:pPr algn="just">
              <a:defRPr/>
            </a:pPr>
            <a:endParaRPr lang="ru-RU" sz="24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</a:endParaRPr>
          </a:p>
          <a:p>
            <a:pPr algn="just"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800" b="1" dirty="0">
                <a:solidFill>
                  <a:srgbClr val="C00000"/>
                </a:solidFill>
              </a:rPr>
              <a:t>Что включает:</a:t>
            </a:r>
            <a:endParaRPr lang="ru-RU" sz="4000" dirty="0"/>
          </a:p>
          <a:p>
            <a:pPr marL="342900" indent="-342900" algn="just">
              <a:lnSpc>
                <a:spcPct val="107000"/>
              </a:lnSpc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Торговое место в торговом центре;</a:t>
            </a:r>
          </a:p>
          <a:p>
            <a:pPr marL="342900" indent="-342900" algn="just">
              <a:lnSpc>
                <a:spcPct val="107000"/>
              </a:lnSpc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Наличие большого трафика клиентов;</a:t>
            </a:r>
          </a:p>
          <a:p>
            <a:pPr marL="342900" indent="-342900" algn="just">
              <a:lnSpc>
                <a:spcPct val="107000"/>
              </a:lnSpc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Визитка для продавцов на ярмарке размера А4</a:t>
            </a:r>
          </a:p>
          <a:p>
            <a:pPr algn="just">
              <a:defRPr/>
            </a:pPr>
            <a:endParaRPr lang="ru-RU" sz="4600" b="1" spc="-409" dirty="0">
              <a:solidFill>
                <a:srgbClr val="3C383B"/>
              </a:solidFill>
              <a:latin typeface="Verdana"/>
              <a:ea typeface="+mj-ea"/>
              <a:cs typeface="Verdana"/>
            </a:endParaRPr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652843" y="5063502"/>
            <a:ext cx="6899120" cy="36640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ea typeface="Calibri"/>
                <a:cs typeface="Times New Roman"/>
              </a:rPr>
              <a:t>Получатель : Буров Олег </a:t>
            </a:r>
            <a:r>
              <a:rPr lang="ru-RU" sz="2400" b="1" dirty="0" smtClean="0">
                <a:solidFill>
                  <a:srgbClr val="C00000"/>
                </a:solidFill>
                <a:ea typeface="Calibri"/>
                <a:cs typeface="Times New Roman"/>
              </a:rPr>
              <a:t>Владимирович (бондарное производство) -</a:t>
            </a:r>
            <a:r>
              <a:rPr lang="ru-RU" sz="2400" b="1" dirty="0">
                <a:solidFill>
                  <a:srgbClr val="C00000"/>
                </a:solidFill>
                <a:ea typeface="Calibri"/>
                <a:cs typeface="Times New Roman"/>
              </a:rPr>
              <a:t>Большеберезниковский район</a:t>
            </a:r>
          </a:p>
          <a:p>
            <a:pPr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cs typeface="Times New Roman"/>
              </a:rPr>
              <a:t>Перфильева Марина </a:t>
            </a:r>
            <a:r>
              <a:rPr lang="ru-RU" sz="2400" b="1" dirty="0" smtClean="0">
                <a:solidFill>
                  <a:srgbClr val="C00000"/>
                </a:solidFill>
                <a:cs typeface="Times New Roman"/>
              </a:rPr>
              <a:t>Юрьевна (козий </a:t>
            </a:r>
            <a:r>
              <a:rPr lang="ru-RU" sz="2400" b="1" dirty="0" err="1" smtClean="0">
                <a:solidFill>
                  <a:srgbClr val="C00000"/>
                </a:solidFill>
                <a:cs typeface="Times New Roman"/>
              </a:rPr>
              <a:t>сыр,пастила</a:t>
            </a:r>
            <a:r>
              <a:rPr lang="ru-RU" sz="2400" b="1" dirty="0" smtClean="0">
                <a:solidFill>
                  <a:srgbClr val="C00000"/>
                </a:solidFill>
                <a:cs typeface="Times New Roman"/>
              </a:rPr>
              <a:t>)-</a:t>
            </a:r>
            <a:r>
              <a:rPr lang="ru-RU" sz="2400" b="1" dirty="0" err="1" smtClean="0">
                <a:solidFill>
                  <a:srgbClr val="C00000"/>
                </a:solidFill>
                <a:cs typeface="Times New Roman"/>
              </a:rPr>
              <a:t>Теньгушевский</a:t>
            </a:r>
            <a:r>
              <a:rPr lang="ru-RU" sz="2400" b="1" dirty="0" smtClean="0">
                <a:solidFill>
                  <a:srgbClr val="C00000"/>
                </a:solidFill>
                <a:cs typeface="Times New Roman"/>
              </a:rPr>
              <a:t> </a:t>
            </a:r>
            <a:r>
              <a:rPr lang="ru-RU" sz="2400" b="1" dirty="0">
                <a:solidFill>
                  <a:srgbClr val="C00000"/>
                </a:solidFill>
                <a:cs typeface="Times New Roman"/>
              </a:rPr>
              <a:t>район</a:t>
            </a:r>
          </a:p>
          <a:p>
            <a:pPr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Times New Roman"/>
              </a:rPr>
              <a:t>В </a:t>
            </a:r>
            <a:r>
              <a:rPr lang="ru-RU" sz="2400" b="1" dirty="0">
                <a:solidFill>
                  <a:schemeClr val="tx1">
                    <a:lumMod val="75000"/>
                    <a:lumOff val="25000"/>
                  </a:schemeClr>
                </a:solidFill>
                <a:cs typeface="Times New Roman"/>
              </a:rPr>
              <a:t>2022 году более 61 </a:t>
            </a:r>
            <a:r>
              <a:rPr lang="ru-RU" sz="2400" b="1" dirty="0" err="1">
                <a:solidFill>
                  <a:schemeClr val="tx1">
                    <a:lumMod val="75000"/>
                    <a:lumOff val="25000"/>
                  </a:schemeClr>
                </a:solidFill>
                <a:cs typeface="Times New Roman"/>
              </a:rPr>
              <a:t>самозанятых</a:t>
            </a:r>
            <a:r>
              <a:rPr lang="ru-RU" sz="2400" b="1" dirty="0">
                <a:solidFill>
                  <a:schemeClr val="tx1">
                    <a:lumMod val="75000"/>
                    <a:lumOff val="25000"/>
                  </a:schemeClr>
                </a:solidFill>
                <a:cs typeface="Times New Roman"/>
              </a:rPr>
              <a:t> стали ее участниками и смогли презентовать и реализовать собственные товары и </a:t>
            </a:r>
            <a:r>
              <a:rPr lang="ru-RU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Times New Roman"/>
              </a:rPr>
              <a:t>услуги</a:t>
            </a:r>
            <a:endParaRPr lang="ru-RU" sz="2400" dirty="0">
              <a:solidFill>
                <a:srgbClr val="C00000"/>
              </a:solidFill>
              <a:ea typeface="Calibri"/>
              <a:cs typeface="Times New Roman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7E77A934-BAFA-B921-A653-71BA59DB554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90325" y="1414070"/>
            <a:ext cx="4886122" cy="3376364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30BD69A8-E551-AFE5-DEED-D5D4CB0371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384564" y="5143501"/>
            <a:ext cx="4791884" cy="3174622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421DFDE4-753B-8D4C-2832-CD4C3A86159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280458" y="5143501"/>
            <a:ext cx="4648520" cy="3174622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AA66242A-3FF4-3EF1-C556-2EF7858776F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464480" y="1414062"/>
            <a:ext cx="4315984" cy="33763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48207" y="0"/>
            <a:ext cx="15773400" cy="611411"/>
          </a:xfrm>
        </p:spPr>
        <p:txBody>
          <a:bodyPr>
            <a:normAutofit fontScale="90000"/>
          </a:bodyPr>
          <a:lstStyle/>
          <a:p>
            <a:r>
              <a:rPr lang="ru-RU" sz="4600" b="1" spc="-409" dirty="0">
                <a:solidFill>
                  <a:srgbClr val="3C383B"/>
                </a:solidFill>
                <a:latin typeface="Verdana"/>
                <a:cs typeface="Verdana"/>
              </a:rPr>
              <a:t>Сертификация продовольственных товаров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35329" y="1296006"/>
            <a:ext cx="8685190" cy="538813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>
                <a:solidFill>
                  <a:srgbClr val="C00000"/>
                </a:solidFill>
                <a:latin typeface="Calibri"/>
                <a:ea typeface="Calibri"/>
              </a:rPr>
              <a:t>Что дает: </a:t>
            </a:r>
            <a:r>
              <a:rPr lang="ru-RU" sz="2400" dirty="0">
                <a:latin typeface="Calibri"/>
                <a:ea typeface="Calibri"/>
              </a:rPr>
              <a:t>получение сертификата/декларации на </a:t>
            </a:r>
            <a:r>
              <a:rPr lang="ru-RU" sz="2400" dirty="0" smtClean="0">
                <a:latin typeface="Calibri"/>
                <a:ea typeface="Calibri"/>
              </a:rPr>
              <a:t>реализуемую </a:t>
            </a:r>
            <a:r>
              <a:rPr lang="ru-RU" sz="2400" dirty="0">
                <a:latin typeface="Calibri"/>
                <a:ea typeface="Calibri"/>
              </a:rPr>
              <a:t>продукцию</a:t>
            </a:r>
          </a:p>
          <a:p>
            <a:pPr marL="0" indent="0">
              <a:buNone/>
            </a:pPr>
            <a:r>
              <a:rPr lang="ru-RU" sz="2400" b="1" dirty="0">
                <a:solidFill>
                  <a:srgbClr val="C00000"/>
                </a:solidFill>
                <a:latin typeface="Calibri"/>
                <a:ea typeface="Calibri"/>
              </a:rPr>
              <a:t>Что включает:</a:t>
            </a:r>
          </a:p>
          <a:p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сертификацию (декларирование) продовольственной продукции (до трех товаров)</a:t>
            </a:r>
          </a:p>
          <a:p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проведение товароведческой экспертизы продовольственной продукции на соответствие ГОСТ и ли ТУ</a:t>
            </a:r>
          </a:p>
          <a:p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испытания продовольственной продукции (для оценки соответствия, производственного контроля и т.д.);</a:t>
            </a:r>
          </a:p>
          <a:p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разработка документированных процедур на основе принципов ХАССП;</a:t>
            </a:r>
          </a:p>
          <a:p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добровольную сертификацию продукции;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788747" y="1177344"/>
            <a:ext cx="7810703" cy="5571186"/>
          </a:xfrm>
          <a:prstGeom prst="rect">
            <a:avLst/>
          </a:prstGeom>
        </p:spPr>
      </p:pic>
      <p:sp>
        <p:nvSpPr>
          <p:cNvPr id="6" name="Объект 2"/>
          <p:cNvSpPr txBox="1">
            <a:spLocks/>
          </p:cNvSpPr>
          <p:nvPr/>
        </p:nvSpPr>
        <p:spPr>
          <a:xfrm>
            <a:off x="933180" y="6818895"/>
            <a:ext cx="16350267" cy="3262043"/>
          </a:xfrm>
          <a:prstGeom prst="rect">
            <a:avLst/>
          </a:prstGeom>
        </p:spPr>
        <p:txBody>
          <a:bodyPr vert="horz" lIns="91440" tIns="45720" rIns="91440" bIns="45720" rtlCol="0">
            <a:normAutofit fontScale="40000" lnSpcReduction="20000"/>
          </a:bodyPr>
          <a:lstStyle>
            <a:lvl1pPr marL="342900" indent="-342900" algn="l" defTabSz="1371600" rtl="0" eaLnBrk="1" latinLnBrk="0" hangingPunct="1">
              <a:lnSpc>
                <a:spcPct val="90000"/>
              </a:lnSpc>
              <a:spcBef>
                <a:spcPts val="1500"/>
              </a:spcBef>
              <a:buFont typeface="Arial" panose="020B0604020202020204" pitchFamily="34" charset="0"/>
              <a:buChar char="•"/>
              <a:defRPr sz="4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0287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7145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4003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0861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7719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4577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1435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8293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ru-RU" sz="5900" b="1" dirty="0">
                <a:solidFill>
                  <a:srgbClr val="C00000"/>
                </a:solidFill>
              </a:rPr>
              <a:t>Перечень продуктов питания, подлежащих сертификации/декларированию по выбору получателя услуг, входят:</a:t>
            </a:r>
          </a:p>
          <a:p>
            <a:pPr marL="0" indent="0" algn="just">
              <a:lnSpc>
                <a:spcPct val="170000"/>
              </a:lnSpc>
              <a:buNone/>
            </a:pPr>
            <a:r>
              <a:rPr lang="ru-RU" sz="55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1. Охлажденное мясо: свинины, говядины, </a:t>
            </a:r>
            <a:r>
              <a:rPr lang="ru-RU" sz="55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курбройлеров</a:t>
            </a:r>
            <a:r>
              <a:rPr lang="ru-RU" sz="55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, индейки, кролика, перепелок, гуся 2.  Полуфабрикаты мясные 3.  Изделия колбасные 4.  Консервы 5.  Картофель 6.  Сыр 7.  Масло сливочное 8.  Кисломолочная продукция 9.  Яйцо 10.  Зерно 11.  Молоко 12.  </a:t>
            </a:r>
            <a:r>
              <a:rPr lang="ru-RU" sz="55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Иванчай</a:t>
            </a:r>
            <a:r>
              <a:rPr lang="ru-RU" sz="55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 13.  Грибы (</a:t>
            </a:r>
            <a:r>
              <a:rPr lang="ru-RU" sz="55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вешенки</a:t>
            </a:r>
            <a:r>
              <a:rPr lang="ru-RU" sz="55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) 14.  Садовая ягода 15.  </a:t>
            </a:r>
            <a:r>
              <a:rPr lang="ru-RU" sz="55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Клариевый</a:t>
            </a:r>
            <a:r>
              <a:rPr lang="ru-RU" sz="55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 сом 16.  Рыба прудовая</a:t>
            </a:r>
          </a:p>
          <a:p>
            <a:pPr marL="0" indent="0">
              <a:spcAft>
                <a:spcPts val="1600"/>
              </a:spcAft>
              <a:buNone/>
              <a:defRPr/>
            </a:pPr>
            <a:r>
              <a:rPr lang="ru-RU" sz="5100" b="1" dirty="0">
                <a:solidFill>
                  <a:srgbClr val="C00000"/>
                </a:solidFill>
                <a:cs typeface="Times New Roman"/>
              </a:rPr>
              <a:t>Стоимость на 1 получателя в 2023 г.  60 тыс. руб. Общий бюджет: 2 100 тыс. руб. </a:t>
            </a:r>
          </a:p>
          <a:p>
            <a:pPr marL="0" indent="0">
              <a:spcAft>
                <a:spcPts val="1600"/>
              </a:spcAft>
              <a:buNone/>
              <a:defRPr/>
            </a:pPr>
            <a:r>
              <a:rPr lang="ru-RU" sz="5100" b="1" dirty="0">
                <a:solidFill>
                  <a:srgbClr val="C00000"/>
                </a:solidFill>
                <a:cs typeface="Times New Roman"/>
              </a:rPr>
              <a:t>Субсидируется  100%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16087727" y="76744"/>
            <a:ext cx="2054682" cy="1009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54871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6D0CD33-7D54-EE08-6AEF-ACB1E5113E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822" y="206049"/>
            <a:ext cx="9819762" cy="738664"/>
          </a:xfrm>
        </p:spPr>
        <p:txBody>
          <a:bodyPr>
            <a:normAutofit fontScale="90000"/>
          </a:bodyPr>
          <a:lstStyle/>
          <a:p>
            <a:r>
              <a:rPr lang="ru-RU" sz="5100" b="1" spc="-409" dirty="0">
                <a:solidFill>
                  <a:srgbClr val="3C383B"/>
                </a:solidFill>
                <a:latin typeface="Verdana"/>
                <a:cs typeface="Verdana"/>
              </a:rPr>
              <a:t>Регистрация товарного  знака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EB7674FD-CB25-9EF9-18F4-14ABB3839C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4852" y="1409702"/>
            <a:ext cx="7759142" cy="8352484"/>
          </a:xfrm>
        </p:spPr>
        <p:txBody>
          <a:bodyPr>
            <a:normAutofit fontScale="47500" lnSpcReduction="20000"/>
          </a:bodyPr>
          <a:lstStyle/>
          <a:p>
            <a:pPr marL="0" marR="5080" indent="0" algn="just">
              <a:lnSpc>
                <a:spcPct val="115399"/>
              </a:lnSpc>
              <a:spcBef>
                <a:spcPts val="100"/>
              </a:spcBef>
              <a:buNone/>
            </a:pPr>
            <a:r>
              <a:rPr lang="ru-RU" sz="5100" b="1" dirty="0">
                <a:solidFill>
                  <a:srgbClr val="C00000"/>
                </a:solidFill>
                <a:latin typeface="Calibri"/>
                <a:ea typeface="Calibri"/>
              </a:rPr>
              <a:t>Что дает: </a:t>
            </a:r>
            <a:r>
              <a:rPr lang="ru-RU" sz="5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/>
              </a:rPr>
              <a:t>проведение </a:t>
            </a:r>
            <a:r>
              <a:rPr lang="ru-RU" sz="51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/>
              </a:rPr>
              <a:t>экспертизы заявленного обозначения на возможность регистрации в качестве товарного знака, формирование и подача заявки на регистрацию товарного знака</a:t>
            </a:r>
          </a:p>
          <a:p>
            <a:pPr marL="12700" marR="5080">
              <a:lnSpc>
                <a:spcPct val="115399"/>
              </a:lnSpc>
              <a:spcBef>
                <a:spcPts val="100"/>
              </a:spcBef>
            </a:pPr>
            <a:endParaRPr lang="ru-RU" sz="34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Times New Roman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ru-RU" sz="5100" b="1" dirty="0">
                <a:solidFill>
                  <a:srgbClr val="C00000"/>
                </a:solidFill>
                <a:latin typeface="Calibri"/>
                <a:ea typeface="Calibri"/>
              </a:rPr>
              <a:t>Что включает:</a:t>
            </a:r>
          </a:p>
          <a:p>
            <a:pPr marL="367030" algn="just" defTabSz="914400">
              <a:lnSpc>
                <a:spcPct val="120000"/>
              </a:lnSpc>
              <a:spcBef>
                <a:spcPts val="1410"/>
              </a:spcBef>
              <a:buSzPct val="96153"/>
              <a:tabLst>
                <a:tab pos="427990" algn="l"/>
              </a:tabLst>
            </a:pPr>
            <a:r>
              <a:rPr lang="ru-RU" sz="51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/>
              </a:rPr>
              <a:t>проверка на возможность регистрации обозначения в</a:t>
            </a:r>
          </a:p>
          <a:p>
            <a:pPr marL="367030" algn="just" defTabSz="914400">
              <a:lnSpc>
                <a:spcPct val="120000"/>
              </a:lnSpc>
              <a:spcBef>
                <a:spcPts val="1410"/>
              </a:spcBef>
              <a:buSzPct val="96153"/>
              <a:tabLst>
                <a:tab pos="427990" algn="l"/>
              </a:tabLst>
            </a:pPr>
            <a:r>
              <a:rPr lang="ru-RU" sz="5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/>
              </a:rPr>
              <a:t>качестве </a:t>
            </a:r>
            <a:r>
              <a:rPr lang="ru-RU" sz="51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/>
              </a:rPr>
              <a:t>товарного знака по реестрам Роспатента </a:t>
            </a:r>
            <a:r>
              <a:rPr lang="ru-RU" sz="5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/>
              </a:rPr>
              <a:t>не </a:t>
            </a:r>
            <a:r>
              <a:rPr lang="ru-RU" sz="51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/>
              </a:rPr>
              <a:t>менее 5 классов МКТУ;</a:t>
            </a:r>
          </a:p>
          <a:p>
            <a:pPr marL="367030" algn="just" defTabSz="914400">
              <a:lnSpc>
                <a:spcPct val="120000"/>
              </a:lnSpc>
              <a:spcBef>
                <a:spcPts val="1410"/>
              </a:spcBef>
              <a:buSzPct val="96153"/>
              <a:tabLst>
                <a:tab pos="427990" algn="l"/>
              </a:tabLst>
            </a:pPr>
            <a:r>
              <a:rPr lang="ru-RU" sz="51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/>
              </a:rPr>
              <a:t>проведение формальной экспертизы обозначения в </a:t>
            </a:r>
            <a:r>
              <a:rPr lang="ru-RU" sz="5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/>
              </a:rPr>
              <a:t>качестве </a:t>
            </a:r>
            <a:r>
              <a:rPr lang="ru-RU" sz="51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/>
              </a:rPr>
              <a:t>товарного знака не менее 5 классов МКТУ;</a:t>
            </a:r>
          </a:p>
          <a:p>
            <a:pPr marL="367030" algn="just" defTabSz="914400">
              <a:lnSpc>
                <a:spcPct val="120000"/>
              </a:lnSpc>
              <a:spcBef>
                <a:spcPts val="1410"/>
              </a:spcBef>
              <a:buSzPct val="96153"/>
              <a:tabLst>
                <a:tab pos="427990" algn="l"/>
              </a:tabLst>
            </a:pPr>
            <a:r>
              <a:rPr lang="ru-RU" sz="51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/>
              </a:rPr>
              <a:t>подготовка заявки на регистрацию товарного знака;</a:t>
            </a:r>
          </a:p>
          <a:p>
            <a:pPr marL="367030" algn="just" defTabSz="914400">
              <a:lnSpc>
                <a:spcPct val="120000"/>
              </a:lnSpc>
              <a:spcBef>
                <a:spcPts val="1410"/>
              </a:spcBef>
              <a:buSzPct val="96153"/>
              <a:tabLst>
                <a:tab pos="427990" algn="l"/>
              </a:tabLst>
            </a:pPr>
            <a:r>
              <a:rPr lang="ru-RU" sz="51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/>
              </a:rPr>
              <a:t>оплата гос. пошлины.</a:t>
            </a:r>
          </a:p>
          <a:p>
            <a:pPr marL="25400" marR="10160" indent="0" defTabSz="914400">
              <a:lnSpc>
                <a:spcPct val="176300"/>
              </a:lnSpc>
              <a:spcBef>
                <a:spcPts val="210"/>
              </a:spcBef>
              <a:buNone/>
              <a:defRPr/>
            </a:pPr>
            <a:endParaRPr lang="ru-RU" sz="5900" b="1" dirty="0" smtClean="0">
              <a:solidFill>
                <a:srgbClr val="C00000"/>
              </a:solidFill>
              <a:cs typeface="Times New Roman"/>
            </a:endParaRPr>
          </a:p>
          <a:p>
            <a:pPr marL="25400" marR="10160" indent="0" defTabSz="914400">
              <a:lnSpc>
                <a:spcPct val="176300"/>
              </a:lnSpc>
              <a:spcBef>
                <a:spcPts val="210"/>
              </a:spcBef>
              <a:buNone/>
              <a:defRPr/>
            </a:pPr>
            <a:r>
              <a:rPr lang="ru-RU" sz="5100" b="1" dirty="0">
                <a:solidFill>
                  <a:srgbClr val="C00000"/>
                </a:solidFill>
                <a:ea typeface="Calibri"/>
                <a:cs typeface="Times New Roman"/>
              </a:rPr>
              <a:t>Стоимость на 1 получателя в 2023 г. 45 тыс.  руб. </a:t>
            </a:r>
          </a:p>
          <a:p>
            <a:pPr marL="25400" marR="10160" indent="0" defTabSz="914400">
              <a:lnSpc>
                <a:spcPct val="176300"/>
              </a:lnSpc>
              <a:spcBef>
                <a:spcPts val="210"/>
              </a:spcBef>
              <a:buNone/>
              <a:defRPr/>
            </a:pPr>
            <a:r>
              <a:rPr lang="ru-RU" sz="5100" b="1" dirty="0">
                <a:solidFill>
                  <a:srgbClr val="C00000"/>
                </a:solidFill>
                <a:ea typeface="Calibri"/>
                <a:cs typeface="Times New Roman"/>
              </a:rPr>
              <a:t>Субсидируется 100%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83074461-A840-008A-8F2A-EA87782F31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96270" y="1560430"/>
            <a:ext cx="9015211" cy="740326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16087727" y="76744"/>
            <a:ext cx="2054682" cy="1009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39173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195515" y="1765926"/>
            <a:ext cx="8429223" cy="7468225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50762" y="0"/>
            <a:ext cx="10414635" cy="7207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600" b="1" spc="-409" dirty="0">
                <a:solidFill>
                  <a:srgbClr val="3C383B"/>
                </a:solidFill>
                <a:latin typeface="Verdana"/>
                <a:cs typeface="Verdana"/>
              </a:rPr>
              <a:t>Обеспечение участия в закупках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05656" y="1718868"/>
            <a:ext cx="8180768" cy="471872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5399"/>
              </a:lnSpc>
              <a:spcBef>
                <a:spcPts val="100"/>
              </a:spcBef>
            </a:pPr>
            <a:r>
              <a:rPr sz="2400" b="1" dirty="0">
                <a:solidFill>
                  <a:srgbClr val="C00000"/>
                </a:solidFill>
                <a:latin typeface="Calibri"/>
                <a:ea typeface="Calibri"/>
              </a:rPr>
              <a:t>Что дает: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/>
              </a:rPr>
              <a:t>бесплатная поддержка при участии в государственных и коммерческих торгах ( в т.ч. по 44-ФЗ и 223-ФЗ)</a:t>
            </a:r>
            <a:endParaRPr sz="24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2000" dirty="0">
              <a:latin typeface="Lucida Sans Unicode"/>
              <a:cs typeface="Lucida Sans Unicode"/>
            </a:endParaRPr>
          </a:p>
          <a:p>
            <a:pPr marL="12700">
              <a:lnSpc>
                <a:spcPct val="100000"/>
              </a:lnSpc>
            </a:pPr>
            <a:r>
              <a:rPr sz="2400" b="1" dirty="0">
                <a:solidFill>
                  <a:srgbClr val="C00000"/>
                </a:solidFill>
                <a:latin typeface="Calibri"/>
                <a:ea typeface="Calibri"/>
                <a:cs typeface="Times New Roman"/>
              </a:rPr>
              <a:t>Что включает:</a:t>
            </a:r>
          </a:p>
          <a:p>
            <a:pPr marL="367030" indent="-342900" algn="just">
              <a:lnSpc>
                <a:spcPct val="100000"/>
              </a:lnSpc>
              <a:spcBef>
                <a:spcPts val="1410"/>
              </a:spcBef>
              <a:buSzPct val="96153"/>
              <a:buFont typeface="Arial" panose="020B0604020202020204" pitchFamily="34" charset="0"/>
              <a:buChar char="•"/>
              <a:tabLst>
                <a:tab pos="427990" algn="l"/>
              </a:tabLst>
            </a:pP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/>
              </a:rPr>
              <a:t>Поиск выгодных для заказчика закупок на официальных торговых </a:t>
            </a: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/>
              </a:rPr>
              <a:t>площадках</a:t>
            </a:r>
            <a:endParaRPr lang="ru-RU" sz="24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Times New Roman"/>
            </a:endParaRPr>
          </a:p>
          <a:p>
            <a:pPr marL="367030" indent="-342900">
              <a:lnSpc>
                <a:spcPct val="100000"/>
              </a:lnSpc>
              <a:spcBef>
                <a:spcPts val="1410"/>
              </a:spcBef>
              <a:buSzPct val="96153"/>
              <a:buFont typeface="Arial" panose="020B0604020202020204" pitchFamily="34" charset="0"/>
              <a:buChar char="•"/>
              <a:tabLst>
                <a:tab pos="427990" algn="l"/>
              </a:tabLst>
            </a:pP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/>
              </a:rPr>
              <a:t>Консультационное и правовое сопровождение заказчика на этапах подготовки и подачи заявки на участие в </a:t>
            </a: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/>
              </a:rPr>
              <a:t>закупках</a:t>
            </a:r>
            <a:endParaRPr lang="ru-RU" sz="24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Times New Roman"/>
            </a:endParaRPr>
          </a:p>
          <a:p>
            <a:pPr marL="367030" indent="-342900">
              <a:lnSpc>
                <a:spcPct val="100000"/>
              </a:lnSpc>
              <a:spcBef>
                <a:spcPts val="1410"/>
              </a:spcBef>
              <a:buSzPct val="96153"/>
              <a:buFont typeface="Arial" panose="020B0604020202020204" pitchFamily="34" charset="0"/>
              <a:buChar char="•"/>
              <a:tabLst>
                <a:tab pos="427990" algn="l"/>
              </a:tabLst>
            </a:pP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/>
              </a:rPr>
              <a:t>Сопровождение заказчика при подписании контракта по итогам закупки</a:t>
            </a:r>
            <a:endParaRPr sz="24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25004" y="7471510"/>
            <a:ext cx="8390207" cy="11274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5400" marR="10160">
              <a:lnSpc>
                <a:spcPct val="156300"/>
              </a:lnSpc>
              <a:spcBef>
                <a:spcPts val="210"/>
              </a:spcBef>
              <a:defRPr/>
            </a:pPr>
            <a:r>
              <a:rPr lang="ru-RU" sz="2400" b="1" dirty="0">
                <a:solidFill>
                  <a:srgbClr val="C00000"/>
                </a:solidFill>
                <a:ea typeface="Calibri"/>
                <a:cs typeface="Times New Roman"/>
              </a:rPr>
              <a:t>Стоимость на 1 получателя в 2023 г. 45 тыс.  руб. </a:t>
            </a:r>
          </a:p>
          <a:p>
            <a:pPr marL="25400" marR="10160">
              <a:lnSpc>
                <a:spcPct val="156300"/>
              </a:lnSpc>
              <a:spcBef>
                <a:spcPts val="210"/>
              </a:spcBef>
              <a:defRPr/>
            </a:pPr>
            <a:r>
              <a:rPr lang="ru-RU" sz="2400" b="1" dirty="0">
                <a:solidFill>
                  <a:srgbClr val="C00000"/>
                </a:solidFill>
                <a:ea typeface="Calibri"/>
                <a:cs typeface="Times New Roman"/>
              </a:rPr>
              <a:t>Субсидируется 100%</a:t>
            </a:r>
            <a:endParaRPr lang="en-US" sz="2400" b="1" dirty="0">
              <a:solidFill>
                <a:srgbClr val="C00000"/>
              </a:solidFill>
              <a:ea typeface="Calibri"/>
              <a:cs typeface="Times New Roman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16087727" y="76744"/>
            <a:ext cx="2054682" cy="10096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 bwMode="auto">
          <a:xfrm>
            <a:off x="494857" y="2660191"/>
            <a:ext cx="10117334" cy="67438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latin typeface="Calibri"/>
                <a:ea typeface="Calibri"/>
                <a:cs typeface="Times New Roman"/>
              </a:rPr>
              <a:t>Что включает:</a:t>
            </a:r>
            <a:endParaRPr lang="ru-RU" sz="2400" dirty="0">
              <a:solidFill>
                <a:srgbClr val="C00000"/>
              </a:solidFill>
              <a:latin typeface="Calibri"/>
              <a:ea typeface="Calibri"/>
              <a:cs typeface="Times New Roman"/>
            </a:endParaRPr>
          </a:p>
          <a:p>
            <a:pPr marL="342900" indent="-342900">
              <a:lnSpc>
                <a:spcPts val="1200"/>
              </a:lnSpc>
              <a:spcBef>
                <a:spcPts val="1410"/>
              </a:spcBef>
              <a:spcAft>
                <a:spcPts val="1600"/>
              </a:spcAft>
              <a:buSzPct val="96153"/>
              <a:buFont typeface="Arial"/>
              <a:buChar char="•"/>
              <a:tabLst>
                <a:tab pos="427990" algn="l"/>
              </a:tabLst>
              <a:defRPr/>
            </a:pP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анализ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сайтов субъекта МСП и его конкурентов</a:t>
            </a:r>
          </a:p>
          <a:p>
            <a:pPr marL="342900" indent="-342900">
              <a:lnSpc>
                <a:spcPts val="1200"/>
              </a:lnSpc>
              <a:spcBef>
                <a:spcPts val="1410"/>
              </a:spcBef>
              <a:spcAft>
                <a:spcPts val="1600"/>
              </a:spcAft>
              <a:buSzPct val="96153"/>
              <a:buFont typeface="Arial"/>
              <a:buChar char="•"/>
              <a:tabLst>
                <a:tab pos="427990" algn="l"/>
              </a:tabLst>
              <a:defRPr/>
            </a:pP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составление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семантического ядра до 100 запросов</a:t>
            </a:r>
          </a:p>
          <a:p>
            <a:pPr marL="342900" indent="-342900">
              <a:lnSpc>
                <a:spcPts val="1200"/>
              </a:lnSpc>
              <a:spcBef>
                <a:spcPts val="1410"/>
              </a:spcBef>
              <a:spcAft>
                <a:spcPts val="1600"/>
              </a:spcAft>
              <a:buSzPct val="96153"/>
              <a:buFont typeface="Arial"/>
              <a:buChar char="•"/>
              <a:tabLst>
                <a:tab pos="427990" algn="l"/>
              </a:tabLst>
              <a:defRPr/>
            </a:pP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кластеризация запросов и распределение по страницам</a:t>
            </a:r>
          </a:p>
          <a:p>
            <a:pPr marL="342900" indent="-342900">
              <a:lnSpc>
                <a:spcPts val="1200"/>
              </a:lnSpc>
              <a:spcBef>
                <a:spcPts val="1410"/>
              </a:spcBef>
              <a:spcAft>
                <a:spcPts val="1600"/>
              </a:spcAft>
              <a:buSzPct val="96153"/>
              <a:buFont typeface="Arial"/>
              <a:buChar char="•"/>
              <a:tabLst>
                <a:tab pos="427990" algn="l"/>
              </a:tabLst>
              <a:defRPr/>
            </a:pP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оптимизация посадочных страниц</a:t>
            </a:r>
            <a:endParaRPr lang="ru-RU" sz="24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ea typeface="Calibri"/>
              <a:cs typeface="Times New Roman"/>
            </a:endParaRPr>
          </a:p>
          <a:p>
            <a:pPr marL="342900" indent="-342900">
              <a:lnSpc>
                <a:spcPts val="1200"/>
              </a:lnSpc>
              <a:spcBef>
                <a:spcPts val="1410"/>
              </a:spcBef>
              <a:spcAft>
                <a:spcPts val="1600"/>
              </a:spcAft>
              <a:buSzPct val="96153"/>
              <a:buFont typeface="Arial"/>
              <a:buChar char="•"/>
              <a:tabLst>
                <a:tab pos="427990" algn="l"/>
              </a:tabLst>
              <a:defRPr/>
            </a:pP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техническая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оптимизация сайта</a:t>
            </a:r>
          </a:p>
          <a:p>
            <a:pPr marL="342900" indent="-342900">
              <a:lnSpc>
                <a:spcPts val="1200"/>
              </a:lnSpc>
              <a:spcBef>
                <a:spcPts val="1410"/>
              </a:spcBef>
              <a:spcAft>
                <a:spcPts val="1600"/>
              </a:spcAft>
              <a:buSzPct val="96153"/>
              <a:buFont typeface="Arial"/>
              <a:buChar char="•"/>
              <a:tabLst>
                <a:tab pos="427990" algn="l"/>
              </a:tabLst>
              <a:defRPr/>
            </a:pP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регистрация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сайта в каталогах </a:t>
            </a:r>
          </a:p>
          <a:p>
            <a:pPr marL="342900" indent="-342900">
              <a:lnSpc>
                <a:spcPts val="1200"/>
              </a:lnSpc>
              <a:spcBef>
                <a:spcPts val="1410"/>
              </a:spcBef>
              <a:spcAft>
                <a:spcPts val="1600"/>
              </a:spcAft>
              <a:buSzPct val="96153"/>
              <a:buFont typeface="Arial"/>
              <a:buChar char="•"/>
              <a:tabLst>
                <a:tab pos="427990" algn="l"/>
              </a:tabLst>
              <a:defRPr/>
            </a:pP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регистрация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сайта в Яндекс Бизнес и Google Мой бизнес</a:t>
            </a:r>
          </a:p>
          <a:p>
            <a:pPr marL="342900" indent="-342900">
              <a:lnSpc>
                <a:spcPts val="1200"/>
              </a:lnSpc>
              <a:spcBef>
                <a:spcPts val="1410"/>
              </a:spcBef>
              <a:spcAft>
                <a:spcPts val="1600"/>
              </a:spcAft>
              <a:buSzPct val="96153"/>
              <a:buFont typeface="Arial"/>
              <a:buChar char="•"/>
              <a:tabLst>
                <a:tab pos="427990" algn="l"/>
              </a:tabLst>
              <a:defRPr/>
            </a:pP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установка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Яндекс Метрики</a:t>
            </a:r>
          </a:p>
          <a:p>
            <a:pPr marL="342900" indent="-342900">
              <a:lnSpc>
                <a:spcPts val="1200"/>
              </a:lnSpc>
              <a:spcBef>
                <a:spcPts val="1410"/>
              </a:spcBef>
              <a:spcAft>
                <a:spcPts val="1600"/>
              </a:spcAft>
              <a:buSzPct val="96153"/>
              <a:buFont typeface="Arial"/>
              <a:buChar char="•"/>
              <a:tabLst>
                <a:tab pos="427990" algn="l"/>
              </a:tabLst>
              <a:defRPr/>
            </a:pP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рекомендации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по улучшению коммерческих факторов</a:t>
            </a:r>
          </a:p>
          <a:p>
            <a:pPr marL="25400" marR="10160">
              <a:lnSpc>
                <a:spcPct val="156300"/>
              </a:lnSpc>
              <a:spcBef>
                <a:spcPts val="210"/>
              </a:spcBef>
              <a:defRPr/>
            </a:pPr>
            <a:r>
              <a:rPr lang="ru-RU" sz="2400" b="1" dirty="0">
                <a:solidFill>
                  <a:srgbClr val="C00000"/>
                </a:solidFill>
                <a:cs typeface="Times New Roman"/>
              </a:rPr>
              <a:t>Стоимость на 1 получателя в 2023 г. 66 тыс.  руб. </a:t>
            </a:r>
          </a:p>
          <a:p>
            <a:pPr marL="25400" marR="10160">
              <a:lnSpc>
                <a:spcPct val="156300"/>
              </a:lnSpc>
              <a:spcBef>
                <a:spcPts val="210"/>
              </a:spcBef>
              <a:defRPr/>
            </a:pPr>
            <a:r>
              <a:rPr lang="ru-RU" sz="2400" b="1" dirty="0">
                <a:solidFill>
                  <a:srgbClr val="C00000"/>
                </a:solidFill>
                <a:cs typeface="Times New Roman"/>
              </a:rPr>
              <a:t>Субсидируется 100%</a:t>
            </a:r>
            <a:endParaRPr lang="en-US" sz="2400" b="1" dirty="0">
              <a:solidFill>
                <a:srgbClr val="C00000"/>
              </a:solidFill>
              <a:cs typeface="Times New Roman"/>
            </a:endParaRPr>
          </a:p>
        </p:txBody>
      </p:sp>
      <p:sp>
        <p:nvSpPr>
          <p:cNvPr id="4" name="object 6"/>
          <p:cNvSpPr txBox="1"/>
          <p:nvPr/>
        </p:nvSpPr>
        <p:spPr bwMode="auto">
          <a:xfrm>
            <a:off x="518162" y="0"/>
            <a:ext cx="10390243" cy="734817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>
            <a:lvl1pPr>
              <a:defRPr sz="1400" b="0" i="0">
                <a:solidFill>
                  <a:srgbClr val="7E7E7E"/>
                </a:solidFill>
                <a:latin typeface="Calibri"/>
                <a:ea typeface="+mj-ea"/>
                <a:cs typeface="Calibri"/>
              </a:defRPr>
            </a:lvl1pPr>
          </a:lstStyle>
          <a:p>
            <a:pPr marL="25400">
              <a:spcBef>
                <a:spcPts val="210"/>
              </a:spcBef>
              <a:defRPr/>
            </a:pPr>
            <a:r>
              <a:rPr lang="ru-RU" sz="4600" b="1" spc="-409" dirty="0">
                <a:solidFill>
                  <a:srgbClr val="3C383B"/>
                </a:solidFill>
                <a:latin typeface="Verdana"/>
                <a:cs typeface="Verdana"/>
              </a:rPr>
              <a:t>SEO-продвижение сайта</a:t>
            </a:r>
            <a:endParaRPr sz="4600" b="1" spc="-409" dirty="0">
              <a:solidFill>
                <a:srgbClr val="3C383B"/>
              </a:solidFill>
              <a:latin typeface="Verdana"/>
              <a:cs typeface="Verdana"/>
            </a:endParaRPr>
          </a:p>
        </p:txBody>
      </p:sp>
      <p:sp>
        <p:nvSpPr>
          <p:cNvPr id="6" name="TextBox 5"/>
          <p:cNvSpPr txBox="1"/>
          <p:nvPr/>
        </p:nvSpPr>
        <p:spPr bwMode="auto">
          <a:xfrm>
            <a:off x="443342" y="899733"/>
            <a:ext cx="903550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rgbClr val="C00000"/>
                </a:solidFill>
                <a:latin typeface="Calibri"/>
                <a:ea typeface="Calibri"/>
              </a:rPr>
              <a:t>Что дает: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</a:rPr>
              <a:t>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/>
              </a:rPr>
              <a:t>оптимизация под поисковые системы, сайт получит большую вероятность попасть в ТОП-10 выдачи поисковых систем, а значит увеличиться  количество пользователей сайта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129A28D1-486E-6731-7E3E-CE9C53B82BC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369" t="10537" r="21684" b="61113"/>
          <a:stretch/>
        </p:blipFill>
        <p:spPr bwMode="auto">
          <a:xfrm>
            <a:off x="10293781" y="1513972"/>
            <a:ext cx="7228766" cy="228529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430F0F98-59A0-FD60-0EA5-67005484333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5258" t="16558" r="23800" b="43553"/>
          <a:stretch/>
        </p:blipFill>
        <p:spPr bwMode="auto">
          <a:xfrm>
            <a:off x="10263400" y="4117450"/>
            <a:ext cx="7290504" cy="321105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46A65F78-3AE3-E006-E6BF-6C7AC6BD0F5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8223" t="33868" r="26764" b="43803"/>
          <a:stretch/>
        </p:blipFill>
        <p:spPr bwMode="auto">
          <a:xfrm>
            <a:off x="10257417" y="7586218"/>
            <a:ext cx="7335123" cy="204647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/>
          <a:stretch/>
        </p:blipFill>
        <p:spPr bwMode="auto">
          <a:xfrm>
            <a:off x="16087727" y="76744"/>
            <a:ext cx="2054682" cy="1009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9108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 bwMode="auto">
          <a:xfrm>
            <a:off x="528714" y="2697521"/>
            <a:ext cx="7053634" cy="23752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ea typeface="Calibri"/>
                <a:cs typeface="Times New Roman"/>
              </a:rPr>
              <a:t>Что включает:</a:t>
            </a:r>
            <a:endParaRPr lang="ru-RU" sz="2400" dirty="0">
              <a:solidFill>
                <a:srgbClr val="C00000"/>
              </a:solidFill>
              <a:ea typeface="Calibri"/>
              <a:cs typeface="Times New Roman"/>
            </a:endParaRPr>
          </a:p>
          <a:p>
            <a:pPr marL="342900" indent="-342900">
              <a:spcAft>
                <a:spcPts val="1600"/>
              </a:spcAft>
              <a:buFont typeface="Arial"/>
              <a:buChar char="•"/>
              <a:defRPr/>
            </a:pP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ea typeface="Calibri"/>
                <a:cs typeface="Times New Roman"/>
              </a:rPr>
              <a:t>Профессиональные фотографии вашей продукции, работ или услуг;</a:t>
            </a:r>
            <a:endParaRPr sz="3600" dirty="0"/>
          </a:p>
          <a:p>
            <a:pPr marL="342900" indent="-342900">
              <a:spcAft>
                <a:spcPts val="1600"/>
              </a:spcAft>
              <a:buFont typeface="Arial"/>
              <a:buChar char="•"/>
              <a:defRPr/>
            </a:pP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ea typeface="Calibri"/>
                <a:cs typeface="Times New Roman"/>
              </a:rPr>
              <a:t>До 15 материалов с профессиональной обработкой.</a:t>
            </a:r>
            <a:endParaRPr sz="3600" dirty="0"/>
          </a:p>
        </p:txBody>
      </p:sp>
      <p:sp>
        <p:nvSpPr>
          <p:cNvPr id="4" name="object 6"/>
          <p:cNvSpPr txBox="1"/>
          <p:nvPr/>
        </p:nvSpPr>
        <p:spPr bwMode="auto">
          <a:xfrm>
            <a:off x="534473" y="0"/>
            <a:ext cx="9073166" cy="734817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>
            <a:lvl1pPr>
              <a:defRPr sz="1400" b="0" i="0">
                <a:solidFill>
                  <a:srgbClr val="7E7E7E"/>
                </a:solidFill>
                <a:latin typeface="Calibri"/>
                <a:ea typeface="+mj-ea"/>
                <a:cs typeface="Calibri"/>
              </a:defRPr>
            </a:lvl1pPr>
          </a:lstStyle>
          <a:p>
            <a:pPr marL="25400">
              <a:spcBef>
                <a:spcPts val="210"/>
              </a:spcBef>
              <a:defRPr/>
            </a:pPr>
            <a:r>
              <a:rPr lang="ru-RU" sz="4600" b="1" spc="-409" dirty="0">
                <a:solidFill>
                  <a:srgbClr val="3C383B"/>
                </a:solidFill>
                <a:latin typeface="Verdana"/>
                <a:cs typeface="Verdana"/>
              </a:rPr>
              <a:t>Создание </a:t>
            </a:r>
            <a:r>
              <a:rPr lang="ru-RU" sz="4600" b="1" spc="-409" dirty="0" err="1">
                <a:solidFill>
                  <a:srgbClr val="3C383B"/>
                </a:solidFill>
                <a:latin typeface="Verdana"/>
                <a:cs typeface="Verdana"/>
              </a:rPr>
              <a:t>фотоконтента</a:t>
            </a:r>
            <a:endParaRPr lang="ru-RU" sz="4600" b="1" spc="-409" dirty="0">
              <a:solidFill>
                <a:srgbClr val="3C383B"/>
              </a:solidFill>
              <a:latin typeface="Verdana"/>
              <a:cs typeface="Verdana"/>
            </a:endParaRPr>
          </a:p>
        </p:txBody>
      </p:sp>
      <p:sp>
        <p:nvSpPr>
          <p:cNvPr id="26" name="TextBox 25"/>
          <p:cNvSpPr txBox="1"/>
          <p:nvPr/>
        </p:nvSpPr>
        <p:spPr bwMode="auto">
          <a:xfrm>
            <a:off x="532203" y="1216116"/>
            <a:ext cx="774140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rgbClr val="C00000"/>
                </a:solidFill>
                <a:latin typeface="Calibri"/>
                <a:ea typeface="Calibri"/>
              </a:rPr>
              <a:t>Что дает:</a:t>
            </a:r>
            <a:r>
              <a:rPr lang="ru-RU" sz="2400" dirty="0">
                <a:solidFill>
                  <a:srgbClr val="C00000"/>
                </a:solidFill>
                <a:latin typeface="Calibri"/>
                <a:ea typeface="Calibri"/>
              </a:rPr>
              <a:t>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</a:rPr>
              <a:t>материал для продвижения своей продукции/ услуг в социальных сетях и сети </a:t>
            </a:r>
            <a:r>
              <a:rPr lang="ru-RU" sz="2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</a:rPr>
              <a:t>Internet</a:t>
            </a:r>
            <a:endParaRPr sz="3600" dirty="0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634177" y="6251158"/>
            <a:ext cx="8064896" cy="28889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ea typeface="Calibri"/>
                <a:cs typeface="Times New Roman"/>
              </a:rPr>
              <a:t>Получатель: </a:t>
            </a:r>
            <a:endParaRPr sz="3600" dirty="0"/>
          </a:p>
          <a:p>
            <a:pPr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ea typeface="Calibri"/>
                <a:cs typeface="Times New Roman"/>
              </a:rPr>
              <a:t>ИП Богоявленская Оксана Игоревна –Атяшевский район</a:t>
            </a:r>
            <a:endParaRPr sz="3600" dirty="0"/>
          </a:p>
          <a:p>
            <a:pPr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ea typeface="Calibri"/>
                <a:cs typeface="Times New Roman"/>
              </a:rPr>
              <a:t>(производство хлебобулочных изделий)</a:t>
            </a:r>
          </a:p>
          <a:p>
            <a:pPr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cs typeface="Times New Roman"/>
              </a:rPr>
              <a:t>Стоимость на 1 получателя в 2023 г. </a:t>
            </a:r>
            <a:r>
              <a:rPr lang="ru-RU" sz="2400" b="1" dirty="0" smtClean="0">
                <a:solidFill>
                  <a:srgbClr val="C00000"/>
                </a:solidFill>
                <a:ea typeface="Calibri"/>
                <a:cs typeface="Times New Roman"/>
              </a:rPr>
              <a:t>- </a:t>
            </a:r>
            <a:r>
              <a:rPr lang="ru-RU" sz="2400" b="1" dirty="0">
                <a:solidFill>
                  <a:srgbClr val="C00000"/>
                </a:solidFill>
                <a:ea typeface="Calibri"/>
                <a:cs typeface="Times New Roman"/>
              </a:rPr>
              <a:t>5 тыс</a:t>
            </a:r>
            <a:r>
              <a:rPr lang="ru-RU" sz="2400" b="1" dirty="0" smtClean="0">
                <a:solidFill>
                  <a:srgbClr val="C00000"/>
                </a:solidFill>
                <a:ea typeface="Calibri"/>
                <a:cs typeface="Times New Roman"/>
              </a:rPr>
              <a:t>. руб</a:t>
            </a:r>
            <a:r>
              <a:rPr lang="ru-RU" sz="2400" b="1" dirty="0">
                <a:solidFill>
                  <a:srgbClr val="C00000"/>
                </a:solidFill>
                <a:ea typeface="Calibri"/>
                <a:cs typeface="Times New Roman"/>
              </a:rPr>
              <a:t>.</a:t>
            </a:r>
          </a:p>
          <a:p>
            <a:pPr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ea typeface="Calibri"/>
                <a:cs typeface="Times New Roman"/>
              </a:rPr>
              <a:t>Субсидирование 100%</a:t>
            </a:r>
            <a:endParaRPr lang="ru-RU" sz="2400" dirty="0">
              <a:solidFill>
                <a:srgbClr val="C00000"/>
              </a:solidFill>
              <a:ea typeface="Calibri"/>
              <a:cs typeface="Times New Roman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FF1771CD-C5C8-051B-A2F7-FDB0C55238E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216431" y="695458"/>
            <a:ext cx="6732165" cy="448811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7CBC0EEB-C156-9F83-F018-D38076BBF93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208636" y="5331987"/>
            <a:ext cx="6739961" cy="449330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16087727" y="76744"/>
            <a:ext cx="2054682" cy="10096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" name="object 6"/>
          <p:cNvSpPr txBox="1">
            <a:spLocks noGrp="1"/>
          </p:cNvSpPr>
          <p:nvPr>
            <p:ph type="title"/>
          </p:nvPr>
        </p:nvSpPr>
        <p:spPr bwMode="auto">
          <a:xfrm>
            <a:off x="551407" y="-83099"/>
            <a:ext cx="11322913" cy="1301125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/>
          <a:p>
            <a:pPr marL="25400">
              <a:spcBef>
                <a:spcPts val="210"/>
              </a:spcBef>
              <a:defRPr/>
            </a:pPr>
            <a:r>
              <a:rPr lang="ru-RU" sz="4600" b="1" spc="-409" dirty="0">
                <a:solidFill>
                  <a:srgbClr val="3C383B"/>
                </a:solidFill>
                <a:latin typeface="Verdana"/>
                <a:cs typeface="Verdana"/>
              </a:rPr>
              <a:t>Предоставление электронной цифровой подписи </a:t>
            </a:r>
            <a:endParaRPr sz="4600" b="1" spc="-409" dirty="0">
              <a:solidFill>
                <a:srgbClr val="3C383B"/>
              </a:solidFill>
              <a:latin typeface="Verdana"/>
              <a:cs typeface="Verdana"/>
            </a:endParaRPr>
          </a:p>
        </p:txBody>
      </p:sp>
      <p:sp>
        <p:nvSpPr>
          <p:cNvPr id="13" name="TextBox 12"/>
          <p:cNvSpPr txBox="1"/>
          <p:nvPr/>
        </p:nvSpPr>
        <p:spPr bwMode="auto">
          <a:xfrm>
            <a:off x="400199" y="1630264"/>
            <a:ext cx="7467600" cy="45432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latin typeface="Calibri"/>
              </a:rPr>
              <a:t>Что</a:t>
            </a:r>
            <a:r>
              <a:rPr lang="ru-RU" sz="2000" dirty="0">
                <a:ea typeface="Calibri"/>
                <a:cs typeface="Times New Roman"/>
              </a:rPr>
              <a:t> </a:t>
            </a:r>
            <a:r>
              <a:rPr lang="ru-RU" sz="2400" b="1" dirty="0">
                <a:solidFill>
                  <a:srgbClr val="C00000"/>
                </a:solidFill>
                <a:latin typeface="Calibri"/>
              </a:rPr>
              <a:t>дает: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</a:rPr>
              <a:t>использование ЭЦП в разных сферах - сдача электронной отчетности, участие в торгах, ЭДО и госуслуги.  </a:t>
            </a:r>
          </a:p>
          <a:p>
            <a:pPr algn="just">
              <a:lnSpc>
                <a:spcPct val="107000"/>
              </a:lnSpc>
              <a:spcAft>
                <a:spcPts val="1600"/>
              </a:spcAft>
              <a:defRPr/>
            </a:pPr>
            <a:endParaRPr lang="ru-RU" sz="2400" b="1" dirty="0" smtClean="0">
              <a:solidFill>
                <a:srgbClr val="C00000"/>
              </a:solidFill>
              <a:latin typeface="Calibri"/>
            </a:endParaRPr>
          </a:p>
          <a:p>
            <a:pPr algn="just"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 smtClean="0">
                <a:solidFill>
                  <a:srgbClr val="C00000"/>
                </a:solidFill>
                <a:latin typeface="Calibri"/>
              </a:rPr>
              <a:t>Что </a:t>
            </a:r>
            <a:r>
              <a:rPr lang="ru-RU" sz="2400" b="1" dirty="0">
                <a:solidFill>
                  <a:srgbClr val="C00000"/>
                </a:solidFill>
                <a:latin typeface="Calibri"/>
              </a:rPr>
              <a:t>включает:</a:t>
            </a:r>
            <a:endParaRPr lang="ru-RU" sz="3600" dirty="0"/>
          </a:p>
          <a:p>
            <a:pPr marL="342900" indent="-342900">
              <a:lnSpc>
                <a:spcPct val="107000"/>
              </a:lnSpc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Предоставление носителя электронной подписи(</a:t>
            </a:r>
            <a:r>
              <a:rPr lang="ru-RU" sz="2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Рутокен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);</a:t>
            </a:r>
          </a:p>
          <a:p>
            <a:pPr marL="342900" indent="-342900">
              <a:lnSpc>
                <a:spcPct val="107000"/>
              </a:lnSpc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Установка и настройка электронной подписи на ПК;</a:t>
            </a:r>
          </a:p>
          <a:p>
            <a:pPr marL="342900" indent="-342900">
              <a:lnSpc>
                <a:spcPct val="107000"/>
              </a:lnSpc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Заполнение заявки на выпуск электронной </a:t>
            </a: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подписи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.</a:t>
            </a:r>
          </a:p>
        </p:txBody>
      </p:sp>
      <p:sp>
        <p:nvSpPr>
          <p:cNvPr id="11" name="object 6"/>
          <p:cNvSpPr txBox="1"/>
          <p:nvPr/>
        </p:nvSpPr>
        <p:spPr bwMode="auto">
          <a:xfrm>
            <a:off x="573199" y="7442632"/>
            <a:ext cx="9547450" cy="1718356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>
            <a:lvl1pPr>
              <a:defRPr sz="1400" b="0" i="0">
                <a:solidFill>
                  <a:srgbClr val="7E7E7E"/>
                </a:solidFill>
                <a:latin typeface="Calibri"/>
                <a:ea typeface="+mj-ea"/>
                <a:cs typeface="Calibri"/>
              </a:defRPr>
            </a:lvl1pPr>
          </a:lstStyle>
          <a:p>
            <a:pPr marL="25400" marR="10160">
              <a:lnSpc>
                <a:spcPct val="156300"/>
              </a:lnSpc>
              <a:spcBef>
                <a:spcPts val="210"/>
              </a:spcBef>
              <a:defRPr/>
            </a:pPr>
            <a:r>
              <a:rPr lang="ru-RU" sz="2400" b="1" dirty="0">
                <a:solidFill>
                  <a:srgbClr val="C00000"/>
                </a:solidFill>
                <a:latin typeface="+mn-lt"/>
                <a:ea typeface="+mn-ea"/>
                <a:cs typeface="Times New Roman"/>
              </a:rPr>
              <a:t>Стоимость на 1 получателя в 2023 г. 5 тыс. руб.</a:t>
            </a:r>
          </a:p>
          <a:p>
            <a:pPr marL="25400" marR="10160">
              <a:lnSpc>
                <a:spcPct val="156300"/>
              </a:lnSpc>
              <a:spcBef>
                <a:spcPts val="210"/>
              </a:spcBef>
              <a:defRPr/>
            </a:pPr>
            <a:r>
              <a:rPr lang="ru-RU" sz="2400" b="1" dirty="0">
                <a:solidFill>
                  <a:srgbClr val="C00000"/>
                </a:solidFill>
                <a:latin typeface="+mn-lt"/>
                <a:ea typeface="+mn-ea"/>
                <a:cs typeface="Times New Roman"/>
              </a:rPr>
              <a:t>Субсидируется 100%</a:t>
            </a:r>
            <a:br>
              <a:rPr lang="ru-RU" sz="2400" b="1" dirty="0">
                <a:solidFill>
                  <a:srgbClr val="C00000"/>
                </a:solidFill>
                <a:latin typeface="+mn-lt"/>
                <a:ea typeface="+mn-ea"/>
                <a:cs typeface="Times New Roman"/>
              </a:rPr>
            </a:br>
            <a:endParaRPr lang="ru-RU" sz="2400" b="1" dirty="0">
              <a:solidFill>
                <a:srgbClr val="C00000"/>
              </a:solidFill>
              <a:latin typeface="+mn-lt"/>
              <a:ea typeface="+mn-ea"/>
              <a:cs typeface="Times New Roman"/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xmlns="" id="{30BFCFF8-3454-0089-778D-3D685F1C8A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488738" y="1564316"/>
            <a:ext cx="8124256" cy="7454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16087727" y="76744"/>
            <a:ext cx="2054682" cy="1009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5766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 bwMode="auto">
          <a:xfrm>
            <a:off x="572131" y="2889761"/>
            <a:ext cx="9207972" cy="67112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latin typeface="Calibri"/>
                <a:ea typeface="Calibri"/>
                <a:cs typeface="Times New Roman"/>
              </a:rPr>
              <a:t>Что включает:</a:t>
            </a:r>
            <a:endParaRPr lang="ru-RU" sz="2400" dirty="0">
              <a:solidFill>
                <a:srgbClr val="C00000"/>
              </a:solidFill>
              <a:latin typeface="Calibri"/>
              <a:ea typeface="Calibri"/>
              <a:cs typeface="Times New Roman"/>
            </a:endParaRPr>
          </a:p>
          <a:p>
            <a:pPr marL="342900" indent="-342900">
              <a:spcAft>
                <a:spcPts val="1600"/>
              </a:spcAft>
              <a:buFont typeface="Arial"/>
              <a:buChar char="•"/>
              <a:defRPr/>
            </a:pP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Консультация, где выявляются потребности для разработки уникального </a:t>
            </a: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образа</a:t>
            </a:r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ea typeface="Calibri"/>
              <a:cs typeface="Times New Roman"/>
            </a:endParaRPr>
          </a:p>
          <a:p>
            <a:pPr marL="342900" indent="-342900">
              <a:spcAft>
                <a:spcPts val="1600"/>
              </a:spcAft>
              <a:buFont typeface="Arial"/>
              <a:buChar char="•"/>
              <a:defRPr/>
            </a:pP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Подбор фирменного цвета и </a:t>
            </a: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шрифта</a:t>
            </a:r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ea typeface="Calibri"/>
              <a:cs typeface="Times New Roman"/>
            </a:endParaRPr>
          </a:p>
          <a:p>
            <a:pPr marL="342900" indent="-342900">
              <a:spcAft>
                <a:spcPts val="1600"/>
              </a:spcAft>
              <a:buFont typeface="Arial"/>
              <a:buChar char="•"/>
              <a:defRPr/>
            </a:pP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Подбор стилеобразующей </a:t>
            </a: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графики</a:t>
            </a:r>
            <a:endParaRPr sz="3600" dirty="0"/>
          </a:p>
          <a:p>
            <a:pPr marL="342900" indent="-342900">
              <a:spcAft>
                <a:spcPts val="1600"/>
              </a:spcAft>
              <a:buFont typeface="Arial"/>
              <a:buChar char="•"/>
              <a:defRPr/>
            </a:pP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Разработка макетов </a:t>
            </a:r>
            <a:r>
              <a:rPr lang="ru-RU" sz="2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брендированной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 </a:t>
            </a: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продукции</a:t>
            </a:r>
            <a:endParaRPr sz="3600" dirty="0"/>
          </a:p>
          <a:p>
            <a:pPr marL="342900" indent="-342900">
              <a:spcAft>
                <a:spcPts val="1600"/>
              </a:spcAft>
              <a:buFont typeface="Arial"/>
              <a:buChar char="•"/>
              <a:defRPr/>
            </a:pP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Гайд-лайн</a:t>
            </a:r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ea typeface="Calibri"/>
              <a:cs typeface="Times New Roman"/>
            </a:endParaRPr>
          </a:p>
          <a:p>
            <a:pPr marL="25400" marR="10160">
              <a:lnSpc>
                <a:spcPct val="156300"/>
              </a:lnSpc>
              <a:spcBef>
                <a:spcPts val="190"/>
              </a:spcBef>
            </a:pPr>
            <a:endParaRPr lang="ru-RU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 marL="25400" marR="10160">
              <a:lnSpc>
                <a:spcPct val="156300"/>
              </a:lnSpc>
              <a:spcBef>
                <a:spcPts val="190"/>
              </a:spcBef>
            </a:pPr>
            <a:endParaRPr 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 marL="25400" marR="10160">
              <a:lnSpc>
                <a:spcPct val="156300"/>
              </a:lnSpc>
              <a:spcBef>
                <a:spcPts val="210"/>
              </a:spcBef>
              <a:defRPr/>
            </a:pPr>
            <a:r>
              <a:rPr lang="ru-RU" sz="2400" b="1" dirty="0">
                <a:solidFill>
                  <a:srgbClr val="C00000"/>
                </a:solidFill>
                <a:cs typeface="Times New Roman"/>
              </a:rPr>
              <a:t>Стоимость на 1 получателя в 2023 г. </a:t>
            </a:r>
            <a:r>
              <a:rPr lang="en-US" sz="2400" b="1" dirty="0">
                <a:solidFill>
                  <a:srgbClr val="C00000"/>
                </a:solidFill>
                <a:cs typeface="Times New Roman"/>
              </a:rPr>
              <a:t>40</a:t>
            </a:r>
            <a:r>
              <a:rPr lang="ru-RU" sz="2400" b="1" dirty="0">
                <a:solidFill>
                  <a:srgbClr val="C00000"/>
                </a:solidFill>
                <a:cs typeface="Times New Roman"/>
              </a:rPr>
              <a:t> тыс.  руб.  </a:t>
            </a:r>
          </a:p>
          <a:p>
            <a:pPr marL="25400" marR="10160">
              <a:lnSpc>
                <a:spcPct val="156300"/>
              </a:lnSpc>
              <a:spcBef>
                <a:spcPts val="210"/>
              </a:spcBef>
              <a:defRPr/>
            </a:pPr>
            <a:r>
              <a:rPr lang="ru-RU" sz="2400" b="1" dirty="0">
                <a:solidFill>
                  <a:srgbClr val="C00000"/>
                </a:solidFill>
                <a:cs typeface="Times New Roman"/>
              </a:rPr>
              <a:t>Субсидируется 100%</a:t>
            </a:r>
          </a:p>
          <a:p>
            <a:pPr>
              <a:spcAft>
                <a:spcPts val="1600"/>
              </a:spcAft>
              <a:defRPr/>
            </a:pPr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4" name="object 6"/>
          <p:cNvSpPr txBox="1"/>
          <p:nvPr/>
        </p:nvSpPr>
        <p:spPr bwMode="auto">
          <a:xfrm>
            <a:off x="518163" y="0"/>
            <a:ext cx="9746300" cy="664028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>
            <a:lvl1pPr>
              <a:defRPr sz="1400" b="0" i="0">
                <a:solidFill>
                  <a:srgbClr val="7E7E7E"/>
                </a:solidFill>
                <a:latin typeface="Calibri"/>
                <a:ea typeface="+mj-ea"/>
                <a:cs typeface="Calibri"/>
              </a:defRPr>
            </a:lvl1pPr>
          </a:lstStyle>
          <a:p>
            <a:pPr marL="25400" defTabSz="1371600">
              <a:lnSpc>
                <a:spcPct val="90000"/>
              </a:lnSpc>
              <a:spcBef>
                <a:spcPts val="210"/>
              </a:spcBef>
              <a:defRPr/>
            </a:pPr>
            <a:r>
              <a:rPr lang="ru-RU" sz="4600" b="1" spc="-409" dirty="0">
                <a:solidFill>
                  <a:srgbClr val="3C383B"/>
                </a:solidFill>
                <a:latin typeface="Verdana"/>
                <a:cs typeface="Verdana"/>
              </a:rPr>
              <a:t>Создание фирменного стиля</a:t>
            </a:r>
            <a:endParaRPr sz="4600" b="1" spc="-409" dirty="0">
              <a:solidFill>
                <a:srgbClr val="3C383B"/>
              </a:solidFill>
              <a:latin typeface="Verdana"/>
              <a:cs typeface="Verdana"/>
            </a:endParaRPr>
          </a:p>
        </p:txBody>
      </p:sp>
      <p:sp>
        <p:nvSpPr>
          <p:cNvPr id="6" name="TextBox 5"/>
          <p:cNvSpPr txBox="1"/>
          <p:nvPr/>
        </p:nvSpPr>
        <p:spPr bwMode="auto">
          <a:xfrm>
            <a:off x="456221" y="1080238"/>
            <a:ext cx="906214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rgbClr val="C00000"/>
                </a:solidFill>
                <a:latin typeface="Calibri"/>
                <a:ea typeface="Calibri"/>
              </a:rPr>
              <a:t>Что дает: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</a:rPr>
              <a:t> узнаваемость продукции, возможность выделиться на фоне конкурентов и привлечь Ваших клиентов</a:t>
            </a:r>
            <a:endParaRPr lang="ru-RU" sz="24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</a:endParaRPr>
          </a:p>
        </p:txBody>
      </p:sp>
      <p:pic>
        <p:nvPicPr>
          <p:cNvPr id="25" name="Рисунок 24"/>
          <p:cNvPicPr>
            <a:picLocks noChangeAspect="1"/>
          </p:cNvPicPr>
          <p:nvPr/>
        </p:nvPicPr>
        <p:blipFill>
          <a:blip r:embed="rId2"/>
          <a:srcRect l="35305" t="33721" r="5831" b="37316"/>
          <a:stretch/>
        </p:blipFill>
        <p:spPr bwMode="auto">
          <a:xfrm>
            <a:off x="10815982" y="655217"/>
            <a:ext cx="6050756" cy="1784494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E718263B-EEC5-6CF1-5E7D-299A3C315E4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3167" t="22830" r="34830" b="35273"/>
          <a:stretch/>
        </p:blipFill>
        <p:spPr bwMode="auto">
          <a:xfrm>
            <a:off x="9999045" y="4763546"/>
            <a:ext cx="3911662" cy="288032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A82CC8CB-8113-5F8A-6656-061C0E0CD73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4438" t="27346" r="36877" b="35916"/>
          <a:stretch/>
        </p:blipFill>
        <p:spPr bwMode="auto">
          <a:xfrm>
            <a:off x="9999044" y="2439711"/>
            <a:ext cx="3753468" cy="270379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5BF070B4-A108-7840-ECC6-5BFE237A287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0480" t="26091" r="32267" b="48319"/>
          <a:stretch/>
        </p:blipFill>
        <p:spPr bwMode="auto">
          <a:xfrm>
            <a:off x="8879439" y="7263912"/>
            <a:ext cx="6102314" cy="235771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5E2897D1-EC2F-98D7-17E4-96862BF67AF1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611" t="5802" r="7108" b="6969"/>
          <a:stretch/>
        </p:blipFill>
        <p:spPr bwMode="auto">
          <a:xfrm>
            <a:off x="13841360" y="5773417"/>
            <a:ext cx="3519700" cy="3894246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C88CB0A6-0180-F023-816E-E51A230A168D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4290" t="19318" r="33114" b="26995"/>
          <a:stretch/>
        </p:blipFill>
        <p:spPr bwMode="auto">
          <a:xfrm>
            <a:off x="13607591" y="2057038"/>
            <a:ext cx="3753470" cy="347724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/>
          <a:stretch/>
        </p:blipFill>
        <p:spPr bwMode="auto">
          <a:xfrm>
            <a:off x="16087727" y="76744"/>
            <a:ext cx="2054682" cy="10096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 bwMode="auto">
          <a:xfrm>
            <a:off x="649404" y="2786731"/>
            <a:ext cx="8185503" cy="69454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latin typeface="Calibri"/>
                <a:ea typeface="Calibri"/>
                <a:cs typeface="Times New Roman"/>
              </a:rPr>
              <a:t>Что включает:</a:t>
            </a:r>
            <a:endParaRPr lang="ru-RU" sz="2400" dirty="0">
              <a:solidFill>
                <a:srgbClr val="C00000"/>
              </a:solidFill>
              <a:latin typeface="Calibri"/>
              <a:ea typeface="Calibri"/>
              <a:cs typeface="Times New Roman"/>
            </a:endParaRPr>
          </a:p>
          <a:p>
            <a:pPr marL="367030" indent="-342900">
              <a:spcBef>
                <a:spcPts val="1410"/>
              </a:spcBef>
              <a:buSzPct val="96153"/>
              <a:buFont typeface="Arial" panose="020B0604020202020204" pitchFamily="34" charset="0"/>
              <a:buChar char="•"/>
              <a:tabLst>
                <a:tab pos="427990" algn="l"/>
              </a:tabLst>
            </a:pP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/>
              </a:rPr>
              <a:t>Информацию об объёмах </a:t>
            </a: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/>
              </a:rPr>
              <a:t>производства</a:t>
            </a:r>
          </a:p>
          <a:p>
            <a:pPr marL="367030" indent="-342900">
              <a:spcBef>
                <a:spcPts val="1410"/>
              </a:spcBef>
              <a:buSzPct val="96153"/>
              <a:buFont typeface="Arial" panose="020B0604020202020204" pitchFamily="34" charset="0"/>
              <a:buChar char="•"/>
              <a:tabLst>
                <a:tab pos="427990" algn="l"/>
              </a:tabLst>
            </a:pP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/>
              </a:rPr>
              <a:t>Виды производимой продукции/оказываемых услуг</a:t>
            </a:r>
            <a:endParaRPr lang="ru-RU" sz="24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Times New Roman"/>
            </a:endParaRPr>
          </a:p>
          <a:p>
            <a:pPr marL="367030" indent="-342900">
              <a:spcBef>
                <a:spcPts val="1710"/>
              </a:spcBef>
              <a:buSzPct val="96153"/>
              <a:buFont typeface="Arial" panose="020B0604020202020204" pitchFamily="34" charset="0"/>
              <a:buChar char="•"/>
              <a:tabLst>
                <a:tab pos="427990" algn="l"/>
              </a:tabLst>
            </a:pP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/>
              </a:rPr>
              <a:t>Преимущества продукции</a:t>
            </a:r>
            <a:endParaRPr lang="ru-RU" sz="24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Times New Roman"/>
            </a:endParaRPr>
          </a:p>
          <a:p>
            <a:pPr marL="367030" indent="-342900">
              <a:spcBef>
                <a:spcPts val="1710"/>
              </a:spcBef>
              <a:buSzPct val="96153"/>
              <a:buFont typeface="Arial" panose="020B0604020202020204" pitchFamily="34" charset="0"/>
              <a:buChar char="•"/>
              <a:tabLst>
                <a:tab pos="427990" algn="l"/>
              </a:tabLst>
            </a:pP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/>
              </a:rPr>
              <a:t>Создание презентационного материала</a:t>
            </a:r>
          </a:p>
          <a:p>
            <a:pPr marL="25400" marR="10160">
              <a:lnSpc>
                <a:spcPct val="156300"/>
              </a:lnSpc>
              <a:spcBef>
                <a:spcPts val="190"/>
              </a:spcBef>
            </a:pPr>
            <a:endParaRPr lang="ru-RU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 marL="25400" marR="10160">
              <a:lnSpc>
                <a:spcPct val="156300"/>
              </a:lnSpc>
              <a:spcBef>
                <a:spcPts val="190"/>
              </a:spcBef>
            </a:pPr>
            <a:endParaRPr lang="ru-RU" sz="2400" b="1" dirty="0" smtClean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 marL="25400" marR="10160">
              <a:lnSpc>
                <a:spcPct val="156300"/>
              </a:lnSpc>
              <a:spcBef>
                <a:spcPts val="190"/>
              </a:spcBef>
            </a:pPr>
            <a:endParaRPr lang="ru-RU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 marL="25400" marR="10160">
              <a:lnSpc>
                <a:spcPct val="156300"/>
              </a:lnSpc>
              <a:spcBef>
                <a:spcPts val="190"/>
              </a:spcBef>
            </a:pPr>
            <a:endParaRPr lang="ru-RU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 marL="25400" marR="10160">
              <a:lnSpc>
                <a:spcPct val="156300"/>
              </a:lnSpc>
              <a:spcBef>
                <a:spcPts val="210"/>
              </a:spcBef>
              <a:defRPr/>
            </a:pPr>
            <a:r>
              <a:rPr lang="ru-RU" sz="2400" b="1" dirty="0">
                <a:solidFill>
                  <a:srgbClr val="C00000"/>
                </a:solidFill>
                <a:cs typeface="Times New Roman"/>
              </a:rPr>
              <a:t>Стоимость на 1 получателя в 2023 г. </a:t>
            </a:r>
            <a:r>
              <a:rPr lang="ru-RU" sz="2400" b="1" dirty="0" smtClean="0">
                <a:solidFill>
                  <a:srgbClr val="C00000"/>
                </a:solidFill>
                <a:cs typeface="Times New Roman"/>
              </a:rPr>
              <a:t>10 </a:t>
            </a:r>
            <a:r>
              <a:rPr lang="ru-RU" sz="2400" b="1" dirty="0">
                <a:solidFill>
                  <a:srgbClr val="C00000"/>
                </a:solidFill>
                <a:cs typeface="Times New Roman"/>
              </a:rPr>
              <a:t>тыс.  руб. </a:t>
            </a:r>
          </a:p>
          <a:p>
            <a:pPr marL="25400" marR="10160">
              <a:lnSpc>
                <a:spcPct val="156300"/>
              </a:lnSpc>
              <a:spcBef>
                <a:spcPts val="210"/>
              </a:spcBef>
              <a:defRPr/>
            </a:pPr>
            <a:r>
              <a:rPr lang="ru-RU" sz="2400" b="1" dirty="0">
                <a:solidFill>
                  <a:srgbClr val="C00000"/>
                </a:solidFill>
                <a:cs typeface="Times New Roman"/>
              </a:rPr>
              <a:t>Субсидируется 100%</a:t>
            </a:r>
            <a:endParaRPr lang="en-US" sz="2400" b="1" dirty="0">
              <a:solidFill>
                <a:srgbClr val="C00000"/>
              </a:solidFill>
              <a:cs typeface="Times New Roman"/>
            </a:endParaRPr>
          </a:p>
          <a:p>
            <a:pPr>
              <a:spcAft>
                <a:spcPts val="1600"/>
              </a:spcAft>
              <a:defRPr/>
            </a:pPr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4" name="object 6"/>
          <p:cNvSpPr txBox="1"/>
          <p:nvPr/>
        </p:nvSpPr>
        <p:spPr bwMode="auto">
          <a:xfrm>
            <a:off x="556798" y="0"/>
            <a:ext cx="13429657" cy="734817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>
            <a:lvl1pPr>
              <a:defRPr sz="1400" b="0" i="0">
                <a:solidFill>
                  <a:srgbClr val="7E7E7E"/>
                </a:solidFill>
                <a:latin typeface="Calibri"/>
                <a:ea typeface="+mj-ea"/>
                <a:cs typeface="Calibri"/>
              </a:defRPr>
            </a:lvl1pPr>
          </a:lstStyle>
          <a:p>
            <a:pPr marL="25400">
              <a:spcBef>
                <a:spcPts val="210"/>
              </a:spcBef>
              <a:defRPr/>
            </a:pPr>
            <a:r>
              <a:rPr lang="ru-RU" sz="4600" b="1" spc="-409" dirty="0">
                <a:solidFill>
                  <a:srgbClr val="3C383B"/>
                </a:solidFill>
                <a:latin typeface="Verdana"/>
                <a:cs typeface="Verdana"/>
              </a:rPr>
              <a:t>Подготовка презентационного материала</a:t>
            </a:r>
            <a:endParaRPr sz="4600" b="1" spc="-409" dirty="0">
              <a:solidFill>
                <a:srgbClr val="3C383B"/>
              </a:solidFill>
              <a:latin typeface="Verdana"/>
              <a:cs typeface="Verdana"/>
            </a:endParaRPr>
          </a:p>
        </p:txBody>
      </p:sp>
      <p:sp>
        <p:nvSpPr>
          <p:cNvPr id="6" name="TextBox 5"/>
          <p:cNvSpPr txBox="1"/>
          <p:nvPr/>
        </p:nvSpPr>
        <p:spPr bwMode="auto">
          <a:xfrm>
            <a:off x="597889" y="1312058"/>
            <a:ext cx="778625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rgbClr val="C00000"/>
                </a:solidFill>
                <a:latin typeface="Calibri"/>
                <a:ea typeface="Calibri"/>
              </a:rPr>
              <a:t>Что дает: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</a:rPr>
              <a:t>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/>
              </a:rPr>
              <a:t>возможность выгодно презентовать свой бизнес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EEF686C1-A404-1CE3-0700-E8E669B67F0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588" t="16075" r="1964" b="9401"/>
          <a:stretch/>
        </p:blipFill>
        <p:spPr>
          <a:xfrm>
            <a:off x="8990423" y="5250060"/>
            <a:ext cx="8215752" cy="4753732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xmlns="" id="{6A976A58-2143-9276-B444-4D4FF4D9F1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3225" t="16074" r="8264" b="12474"/>
          <a:stretch/>
        </p:blipFill>
        <p:spPr>
          <a:xfrm>
            <a:off x="8976090" y="753191"/>
            <a:ext cx="8317994" cy="459154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16087727" y="76744"/>
            <a:ext cx="2054682" cy="1009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8667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 bwMode="auto">
          <a:xfrm>
            <a:off x="448674" y="1911337"/>
            <a:ext cx="8128656" cy="58223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latin typeface="Calibri"/>
                <a:ea typeface="Calibri"/>
                <a:cs typeface="Times New Roman"/>
              </a:rPr>
              <a:t>Что включает:</a:t>
            </a:r>
            <a:endParaRPr lang="ru-RU" sz="2400" dirty="0">
              <a:solidFill>
                <a:srgbClr val="C00000"/>
              </a:solidFill>
              <a:latin typeface="Calibri"/>
              <a:ea typeface="Calibri"/>
              <a:cs typeface="Times New Roman"/>
            </a:endParaRPr>
          </a:p>
          <a:p>
            <a:pPr marL="342900" indent="-342900">
              <a:spcAft>
                <a:spcPts val="1600"/>
              </a:spcAft>
              <a:buFont typeface="Arial"/>
              <a:buChar char="•"/>
              <a:defRPr/>
            </a:pPr>
            <a:r>
              <a:rPr lang="ru-RU" sz="2400" dirty="0">
                <a:cs typeface="Times New Roman"/>
              </a:rPr>
              <a:t>Консультация, с целью выявления потребностей в создании контента для упаковки и продвижения в социальной сети «ВКонтакте»;</a:t>
            </a:r>
            <a:endParaRPr sz="2400" dirty="0">
              <a:cs typeface="Times New Roman"/>
            </a:endParaRPr>
          </a:p>
          <a:p>
            <a:pPr marL="342900" indent="-342900">
              <a:spcAft>
                <a:spcPts val="1600"/>
              </a:spcAft>
              <a:buFont typeface="Arial"/>
              <a:buChar char="•"/>
              <a:defRPr/>
            </a:pPr>
            <a:r>
              <a:rPr lang="ru-RU" sz="2400" dirty="0">
                <a:cs typeface="Times New Roman"/>
              </a:rPr>
              <a:t>Анализ конкурентов в социальной сети; </a:t>
            </a:r>
            <a:endParaRPr sz="2400" dirty="0">
              <a:cs typeface="Times New Roman"/>
            </a:endParaRPr>
          </a:p>
          <a:p>
            <a:pPr marL="342900" indent="-342900">
              <a:spcAft>
                <a:spcPts val="1600"/>
              </a:spcAft>
              <a:buFont typeface="Arial"/>
              <a:buChar char="•"/>
              <a:defRPr/>
            </a:pPr>
            <a:r>
              <a:rPr lang="ru-RU" sz="2400" dirty="0">
                <a:cs typeface="Times New Roman"/>
              </a:rPr>
              <a:t>Разработка стратегии ведения социальной сети ;</a:t>
            </a:r>
            <a:endParaRPr sz="2400" dirty="0">
              <a:cs typeface="Times New Roman"/>
            </a:endParaRPr>
          </a:p>
          <a:p>
            <a:pPr marL="342900" indent="-342900">
              <a:spcAft>
                <a:spcPts val="1600"/>
              </a:spcAft>
              <a:buFont typeface="Arial"/>
              <a:buChar char="•"/>
              <a:defRPr/>
            </a:pPr>
            <a:r>
              <a:rPr lang="ru-RU" sz="2400" dirty="0">
                <a:cs typeface="Times New Roman"/>
              </a:rPr>
              <a:t>Упаковка социальной сети;</a:t>
            </a:r>
            <a:endParaRPr sz="2400" dirty="0">
              <a:cs typeface="Times New Roman"/>
            </a:endParaRPr>
          </a:p>
          <a:p>
            <a:pPr marL="342900" indent="-342900">
              <a:spcAft>
                <a:spcPts val="1600"/>
              </a:spcAft>
              <a:buFont typeface="Arial"/>
              <a:buChar char="•"/>
              <a:defRPr/>
            </a:pPr>
            <a:r>
              <a:rPr lang="ru-RU" sz="2400" dirty="0">
                <a:cs typeface="Times New Roman"/>
              </a:rPr>
              <a:t>Создание контента;</a:t>
            </a:r>
            <a:endParaRPr sz="2400" dirty="0">
              <a:cs typeface="Times New Roman"/>
            </a:endParaRPr>
          </a:p>
          <a:p>
            <a:pPr marL="342900" indent="-342900">
              <a:spcAft>
                <a:spcPts val="1600"/>
              </a:spcAft>
              <a:buFont typeface="Arial"/>
              <a:buChar char="•"/>
              <a:defRPr/>
            </a:pPr>
            <a:r>
              <a:rPr lang="ru-RU" sz="2400" dirty="0">
                <a:cs typeface="Times New Roman"/>
              </a:rPr>
              <a:t>Администрирование  социальной сети;</a:t>
            </a:r>
            <a:endParaRPr sz="2400" dirty="0">
              <a:cs typeface="Times New Roman"/>
            </a:endParaRPr>
          </a:p>
          <a:p>
            <a:pPr marL="342900" indent="-342900">
              <a:spcAft>
                <a:spcPts val="1600"/>
              </a:spcAft>
              <a:buFont typeface="Arial"/>
              <a:buChar char="•"/>
              <a:defRPr/>
            </a:pPr>
            <a:r>
              <a:rPr lang="ru-RU" sz="2400" dirty="0">
                <a:cs typeface="Times New Roman"/>
              </a:rPr>
              <a:t>Аналитика и подготовка отчетности по итогам месяца</a:t>
            </a:r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</a:rPr>
              <a:t>.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</a:endParaRPr>
          </a:p>
          <a:p>
            <a:pPr>
              <a:spcAft>
                <a:spcPts val="1600"/>
              </a:spcAft>
              <a:defRPr/>
            </a:pPr>
            <a:endParaRPr lang="ru-RU" sz="2400" dirty="0">
              <a:solidFill>
                <a:prstClr val="black"/>
              </a:solidFill>
              <a:latin typeface="Times New Roman"/>
              <a:ea typeface="Calibri"/>
              <a:cs typeface="Times New Roman"/>
            </a:endParaRPr>
          </a:p>
        </p:txBody>
      </p:sp>
      <p:sp>
        <p:nvSpPr>
          <p:cNvPr id="4" name="object 6"/>
          <p:cNvSpPr txBox="1"/>
          <p:nvPr/>
        </p:nvSpPr>
        <p:spPr bwMode="auto">
          <a:xfrm>
            <a:off x="444321" y="0"/>
            <a:ext cx="13967138" cy="734817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>
            <a:lvl1pPr>
              <a:defRPr sz="1400" b="0" i="0">
                <a:solidFill>
                  <a:srgbClr val="7E7E7E"/>
                </a:solidFill>
                <a:latin typeface="Calibri"/>
                <a:ea typeface="+mj-ea"/>
                <a:cs typeface="Calibri"/>
              </a:defRPr>
            </a:lvl1pPr>
          </a:lstStyle>
          <a:p>
            <a:pPr marL="25400">
              <a:spcBef>
                <a:spcPts val="210"/>
              </a:spcBef>
              <a:defRPr/>
            </a:pPr>
            <a:r>
              <a:rPr lang="ru-RU" sz="4600" b="1" spc="-409" dirty="0" smtClean="0">
                <a:solidFill>
                  <a:srgbClr val="3C383B"/>
                </a:solidFill>
                <a:latin typeface="Verdana"/>
                <a:cs typeface="Verdana"/>
              </a:rPr>
              <a:t>Упаковка </a:t>
            </a:r>
            <a:r>
              <a:rPr lang="ru-RU" sz="4600" b="1" spc="-409" dirty="0">
                <a:solidFill>
                  <a:srgbClr val="3C383B"/>
                </a:solidFill>
                <a:latin typeface="Verdana"/>
                <a:cs typeface="Verdana"/>
              </a:rPr>
              <a:t>и продвижение в социальных сетях</a:t>
            </a:r>
            <a:endParaRPr sz="4600" b="1" spc="-409" dirty="0">
              <a:solidFill>
                <a:srgbClr val="3C383B"/>
              </a:solidFill>
              <a:latin typeface="Verdana"/>
              <a:cs typeface="Verdana"/>
            </a:endParaRPr>
          </a:p>
        </p:txBody>
      </p:sp>
      <p:sp>
        <p:nvSpPr>
          <p:cNvPr id="6" name="TextBox 5"/>
          <p:cNvSpPr txBox="1"/>
          <p:nvPr/>
        </p:nvSpPr>
        <p:spPr bwMode="auto">
          <a:xfrm>
            <a:off x="482958" y="1188037"/>
            <a:ext cx="896539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rgbClr val="C00000"/>
                </a:solidFill>
                <a:latin typeface="Calibri"/>
                <a:ea typeface="Calibri"/>
              </a:rPr>
              <a:t>Что дает: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</a:rPr>
              <a:t>создание , упаковка социальной сети</a:t>
            </a:r>
            <a:endParaRPr lang="ru-RU" sz="24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</a:endParaRPr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444322" y="7189934"/>
            <a:ext cx="7553459" cy="30970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ea typeface="Calibri"/>
                <a:cs typeface="Times New Roman"/>
              </a:rPr>
              <a:t>Получатель: </a:t>
            </a:r>
            <a:endParaRPr lang="ru-RU" sz="3600" dirty="0"/>
          </a:p>
          <a:p>
            <a:pPr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 err="1" smtClean="0">
                <a:solidFill>
                  <a:srgbClr val="C00000"/>
                </a:solidFill>
                <a:ea typeface="Calibri"/>
                <a:cs typeface="Times New Roman"/>
              </a:rPr>
              <a:t>Самозанятая</a:t>
            </a:r>
            <a:r>
              <a:rPr lang="ru-RU" sz="2400" b="1" dirty="0" smtClean="0">
                <a:solidFill>
                  <a:srgbClr val="C00000"/>
                </a:solidFill>
                <a:ea typeface="Calibri"/>
                <a:cs typeface="Times New Roman"/>
              </a:rPr>
              <a:t> Чудаева </a:t>
            </a:r>
            <a:r>
              <a:rPr lang="ru-RU" sz="2400" b="1" dirty="0">
                <a:solidFill>
                  <a:srgbClr val="C00000"/>
                </a:solidFill>
                <a:ea typeface="Calibri"/>
                <a:cs typeface="Times New Roman"/>
              </a:rPr>
              <a:t>Нина </a:t>
            </a:r>
            <a:r>
              <a:rPr lang="ru-RU" sz="2400" b="1" dirty="0" smtClean="0">
                <a:solidFill>
                  <a:srgbClr val="C00000"/>
                </a:solidFill>
                <a:ea typeface="Calibri"/>
                <a:cs typeface="Times New Roman"/>
              </a:rPr>
              <a:t>Васильевна </a:t>
            </a:r>
            <a:r>
              <a:rPr lang="ru-RU" sz="2400" b="1" dirty="0">
                <a:solidFill>
                  <a:srgbClr val="C00000"/>
                </a:solidFill>
                <a:ea typeface="Calibri"/>
                <a:cs typeface="Times New Roman"/>
              </a:rPr>
              <a:t>(оформление воздушными шарами</a:t>
            </a:r>
            <a:r>
              <a:rPr lang="ru-RU" sz="2400" b="1" dirty="0" smtClean="0">
                <a:solidFill>
                  <a:srgbClr val="C00000"/>
                </a:solidFill>
                <a:ea typeface="Calibri"/>
                <a:cs typeface="Times New Roman"/>
              </a:rPr>
              <a:t>) – </a:t>
            </a:r>
            <a:r>
              <a:rPr lang="ru-RU" sz="2400" b="1" dirty="0" err="1" smtClean="0">
                <a:solidFill>
                  <a:srgbClr val="C00000"/>
                </a:solidFill>
                <a:ea typeface="Calibri"/>
                <a:cs typeface="Times New Roman"/>
              </a:rPr>
              <a:t>Атюрьевский</a:t>
            </a:r>
            <a:r>
              <a:rPr lang="ru-RU" sz="2400" b="1" dirty="0" smtClean="0">
                <a:solidFill>
                  <a:srgbClr val="C00000"/>
                </a:solidFill>
                <a:ea typeface="Calibri"/>
                <a:cs typeface="Times New Roman"/>
              </a:rPr>
              <a:t> район</a:t>
            </a:r>
            <a:endParaRPr lang="ru-RU" sz="3600" dirty="0"/>
          </a:p>
          <a:p>
            <a:pPr marR="10160">
              <a:lnSpc>
                <a:spcPct val="156300"/>
              </a:lnSpc>
              <a:spcBef>
                <a:spcPts val="190"/>
              </a:spcBef>
              <a:spcAft>
                <a:spcPts val="160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cs typeface="Times New Roman"/>
              </a:rPr>
              <a:t>Стоимость на 1 получателя в 2023 г</a:t>
            </a:r>
            <a:r>
              <a:rPr lang="ru-RU" sz="2400" b="1" dirty="0" smtClean="0">
                <a:solidFill>
                  <a:srgbClr val="C00000"/>
                </a:solidFill>
                <a:cs typeface="Times New Roman"/>
              </a:rPr>
              <a:t>. 35 </a:t>
            </a:r>
            <a:r>
              <a:rPr lang="ru-RU" sz="2400" b="1" dirty="0">
                <a:solidFill>
                  <a:srgbClr val="C00000"/>
                </a:solidFill>
                <a:cs typeface="Times New Roman"/>
              </a:rPr>
              <a:t>тыс.  руб</a:t>
            </a:r>
            <a:r>
              <a:rPr lang="ru-RU" sz="2400" b="1" dirty="0" smtClean="0">
                <a:solidFill>
                  <a:srgbClr val="C00000"/>
                </a:solidFill>
                <a:cs typeface="Times New Roman"/>
              </a:rPr>
              <a:t>.</a:t>
            </a:r>
          </a:p>
          <a:p>
            <a:pPr marR="10160">
              <a:lnSpc>
                <a:spcPct val="156300"/>
              </a:lnSpc>
              <a:spcBef>
                <a:spcPts val="190"/>
              </a:spcBef>
              <a:spcAft>
                <a:spcPts val="1600"/>
              </a:spcAft>
              <a:defRPr/>
            </a:pPr>
            <a:r>
              <a:rPr lang="ru-RU" sz="2400" b="1" dirty="0" smtClean="0">
                <a:solidFill>
                  <a:srgbClr val="C00000"/>
                </a:solidFill>
                <a:cs typeface="Times New Roman"/>
              </a:rPr>
              <a:t> Субсидируется </a:t>
            </a:r>
            <a:r>
              <a:rPr lang="ru-RU" sz="2400" b="1" dirty="0">
                <a:solidFill>
                  <a:srgbClr val="C00000"/>
                </a:solidFill>
                <a:cs typeface="Times New Roman"/>
              </a:rPr>
              <a:t>100%</a:t>
            </a:r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xmlns="" id="{D7CA957A-7C0F-D614-C6C1-A570F1E98CE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312" t="15054" r="20665" b="48647"/>
          <a:stretch/>
        </p:blipFill>
        <p:spPr bwMode="auto">
          <a:xfrm>
            <a:off x="8933547" y="1474744"/>
            <a:ext cx="8774903" cy="3654733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xmlns="" id="{026F9307-1DDD-0A3B-EB3F-7B51D84A365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0312" t="14280" r="20665" b="50780"/>
          <a:stretch/>
        </p:blipFill>
        <p:spPr>
          <a:xfrm>
            <a:off x="8999236" y="5557501"/>
            <a:ext cx="8965392" cy="359428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16087727" y="76744"/>
            <a:ext cx="2054682" cy="10096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 bwMode="auto">
          <a:xfrm>
            <a:off x="260601" y="-1"/>
            <a:ext cx="7981878" cy="2236510"/>
          </a:xfrm>
          <a:prstGeom prst="rect">
            <a:avLst/>
          </a:prstGeom>
        </p:spPr>
        <p:txBody>
          <a:bodyPr vert="horz" wrap="square" lIns="0" tIns="43180" rIns="0" bIns="0" rtlCol="0" anchor="ctr">
            <a:spAutoFit/>
          </a:bodyPr>
          <a:lstStyle/>
          <a:p>
            <a:pPr marL="12700" marR="617220">
              <a:lnSpc>
                <a:spcPts val="5700"/>
              </a:lnSpc>
              <a:spcBef>
                <a:spcPts val="340"/>
              </a:spcBef>
              <a:defRPr/>
            </a:pPr>
            <a:r>
              <a:rPr lang="ru-RU" spc="-409" dirty="0" smtClean="0"/>
              <a:t>Обучающие программы, тренинги</a:t>
            </a:r>
            <a:r>
              <a:rPr lang="ru-RU" spc="-409" dirty="0"/>
              <a:t>, </a:t>
            </a:r>
            <a:r>
              <a:rPr lang="ru-RU" spc="-409" dirty="0" smtClean="0"/>
              <a:t>семинары, форумы, конференции</a:t>
            </a:r>
            <a:endParaRPr spc="-409" dirty="0"/>
          </a:p>
        </p:txBody>
      </p:sp>
      <p:sp>
        <p:nvSpPr>
          <p:cNvPr id="4" name="object 4"/>
          <p:cNvSpPr txBox="1"/>
          <p:nvPr/>
        </p:nvSpPr>
        <p:spPr bwMode="auto">
          <a:xfrm>
            <a:off x="8107248" y="390975"/>
            <a:ext cx="9717113" cy="886601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  <a:defRPr/>
            </a:pPr>
            <a:r>
              <a:rPr sz="2000" b="1" spc="-20" dirty="0" err="1">
                <a:solidFill>
                  <a:srgbClr val="3C383B"/>
                </a:solidFill>
                <a:latin typeface="Tahoma"/>
                <a:cs typeface="Tahoma"/>
              </a:rPr>
              <a:t>Обучающая</a:t>
            </a:r>
            <a:r>
              <a:rPr sz="2000" b="1" spc="-36" dirty="0">
                <a:solidFill>
                  <a:srgbClr val="3C383B"/>
                </a:solidFill>
                <a:latin typeface="Tahoma"/>
                <a:cs typeface="Tahoma"/>
              </a:rPr>
              <a:t> </a:t>
            </a:r>
            <a:r>
              <a:rPr sz="2000" b="1" spc="10" dirty="0" err="1">
                <a:solidFill>
                  <a:srgbClr val="3C383B"/>
                </a:solidFill>
                <a:latin typeface="Tahoma"/>
                <a:cs typeface="Tahoma"/>
              </a:rPr>
              <a:t>программа</a:t>
            </a:r>
            <a:r>
              <a:rPr lang="ru-RU" sz="2000" b="1" spc="-36" dirty="0">
                <a:solidFill>
                  <a:srgbClr val="3C383B"/>
                </a:solidFill>
                <a:latin typeface="Tahoma"/>
                <a:cs typeface="Tahoma"/>
              </a:rPr>
              <a:t> для </a:t>
            </a:r>
            <a:r>
              <a:rPr lang="ru-RU" sz="2000" b="1" spc="-36" dirty="0" smtClean="0">
                <a:solidFill>
                  <a:srgbClr val="3C383B"/>
                </a:solidFill>
                <a:latin typeface="Tahoma"/>
                <a:cs typeface="Tahoma"/>
              </a:rPr>
              <a:t>физических </a:t>
            </a:r>
            <a:r>
              <a:rPr lang="ru-RU" sz="2000" b="1" spc="-36" dirty="0">
                <a:solidFill>
                  <a:srgbClr val="3C383B"/>
                </a:solidFill>
                <a:latin typeface="Tahoma"/>
                <a:cs typeface="Tahoma"/>
              </a:rPr>
              <a:t>лиц, желающих </a:t>
            </a:r>
            <a:endParaRPr lang="ru-RU" sz="2000" b="1" spc="-36" dirty="0" smtClean="0">
              <a:solidFill>
                <a:srgbClr val="3C383B"/>
              </a:solidFill>
              <a:latin typeface="Tahoma"/>
              <a:cs typeface="Tahoma"/>
            </a:endParaRPr>
          </a:p>
          <a:p>
            <a:pPr marL="12700">
              <a:spcBef>
                <a:spcPts val="100"/>
              </a:spcBef>
              <a:defRPr/>
            </a:pPr>
            <a:r>
              <a:rPr lang="ru-RU" sz="2000" b="1" spc="-36" dirty="0" smtClean="0">
                <a:solidFill>
                  <a:srgbClr val="3C383B"/>
                </a:solidFill>
                <a:latin typeface="Tahoma"/>
                <a:cs typeface="Tahoma"/>
              </a:rPr>
              <a:t>открыть </a:t>
            </a:r>
            <a:r>
              <a:rPr lang="ru-RU" sz="2000" b="1" spc="-36" dirty="0">
                <a:solidFill>
                  <a:srgbClr val="3C383B"/>
                </a:solidFill>
                <a:latin typeface="Tahoma"/>
                <a:cs typeface="Tahoma"/>
              </a:rPr>
              <a:t>свой </a:t>
            </a:r>
            <a:r>
              <a:rPr lang="ru-RU" sz="2000" b="1" spc="-36" dirty="0" smtClean="0">
                <a:solidFill>
                  <a:srgbClr val="3C383B"/>
                </a:solidFill>
                <a:latin typeface="Tahoma"/>
                <a:cs typeface="Tahoma"/>
              </a:rPr>
              <a:t>бизнес</a:t>
            </a:r>
            <a:endParaRPr sz="2000" dirty="0">
              <a:latin typeface="Tahoma"/>
              <a:cs typeface="Tahoma"/>
            </a:endParaRPr>
          </a:p>
          <a:p>
            <a:pPr marL="73026">
              <a:spcBef>
                <a:spcPts val="2110"/>
              </a:spcBef>
              <a:defRPr/>
            </a:pPr>
            <a:r>
              <a:rPr lang="ru-RU" sz="1600" spc="66" dirty="0">
                <a:solidFill>
                  <a:srgbClr val="3C383B"/>
                </a:solidFill>
                <a:latin typeface="Lucida Sans Unicode"/>
                <a:cs typeface="Lucida Sans Unicode"/>
              </a:rPr>
              <a:t>Практические модули и кейсы;</a:t>
            </a:r>
            <a:endParaRPr dirty="0"/>
          </a:p>
          <a:p>
            <a:pPr marL="73026">
              <a:spcBef>
                <a:spcPts val="2110"/>
              </a:spcBef>
              <a:defRPr/>
            </a:pPr>
            <a:r>
              <a:rPr lang="ru-RU" sz="1600" spc="66" dirty="0">
                <a:solidFill>
                  <a:srgbClr val="3C383B"/>
                </a:solidFill>
                <a:latin typeface="Lucida Sans Unicode"/>
                <a:cs typeface="Lucida Sans Unicode"/>
              </a:rPr>
              <a:t>Выезды и стажировки на крупных предприятиях;</a:t>
            </a:r>
            <a:endParaRPr dirty="0"/>
          </a:p>
          <a:p>
            <a:pPr marL="73026">
              <a:spcBef>
                <a:spcPts val="2110"/>
              </a:spcBef>
              <a:defRPr/>
            </a:pPr>
            <a:r>
              <a:rPr lang="ru-RU" sz="1600" spc="66" dirty="0">
                <a:solidFill>
                  <a:srgbClr val="3C383B"/>
                </a:solidFill>
                <a:latin typeface="Lucida Sans Unicode"/>
                <a:cs typeface="Lucida Sans Unicode"/>
              </a:rPr>
              <a:t>Бизнес-встречи с успешными предпринимателями;</a:t>
            </a:r>
          </a:p>
          <a:p>
            <a:pPr marL="73660">
              <a:defRPr/>
            </a:pPr>
            <a:endParaRPr lang="ru-RU" sz="2000" b="1" spc="-30" dirty="0">
              <a:solidFill>
                <a:srgbClr val="3C383B"/>
              </a:solidFill>
              <a:latin typeface="Tahoma"/>
              <a:cs typeface="Tahoma"/>
            </a:endParaRPr>
          </a:p>
          <a:p>
            <a:pPr marL="73660">
              <a:defRPr/>
            </a:pPr>
            <a:r>
              <a:rPr lang="ru-RU" sz="2000" b="1" spc="-30" dirty="0">
                <a:solidFill>
                  <a:srgbClr val="3C383B"/>
                </a:solidFill>
                <a:latin typeface="Tahoma"/>
                <a:cs typeface="Tahoma"/>
              </a:rPr>
              <a:t>Мастер класс для кондитеров</a:t>
            </a:r>
          </a:p>
          <a:p>
            <a:pPr marL="73026" marR="471806">
              <a:lnSpc>
                <a:spcPct val="128899"/>
              </a:lnSpc>
              <a:spcBef>
                <a:spcPts val="2370"/>
              </a:spcBef>
              <a:defRPr/>
            </a:pPr>
            <a:r>
              <a:rPr lang="ru-RU" sz="2000" b="1" spc="-30" dirty="0" smtClean="0">
                <a:solidFill>
                  <a:srgbClr val="3C383B"/>
                </a:solidFill>
                <a:latin typeface="Tahoma"/>
                <a:cs typeface="Tahoma"/>
              </a:rPr>
              <a:t>Мастер </a:t>
            </a:r>
            <a:r>
              <a:rPr lang="ru-RU" sz="2000" b="1" spc="-30" dirty="0">
                <a:solidFill>
                  <a:srgbClr val="3C383B"/>
                </a:solidFill>
                <a:latin typeface="Tahoma"/>
                <a:cs typeface="Tahoma"/>
              </a:rPr>
              <a:t>класс по флористике</a:t>
            </a:r>
          </a:p>
          <a:p>
            <a:pPr marL="73026" marR="471806">
              <a:lnSpc>
                <a:spcPct val="128899"/>
              </a:lnSpc>
              <a:spcBef>
                <a:spcPts val="2370"/>
              </a:spcBef>
              <a:defRPr/>
            </a:pPr>
            <a:r>
              <a:rPr lang="ru-RU" sz="2000" b="1" spc="-30" dirty="0">
                <a:solidFill>
                  <a:srgbClr val="3C383B"/>
                </a:solidFill>
                <a:latin typeface="Tahoma"/>
                <a:cs typeface="Tahoma"/>
              </a:rPr>
              <a:t>Мастер-класс по фотографии </a:t>
            </a:r>
          </a:p>
          <a:p>
            <a:pPr marL="73660">
              <a:defRPr/>
            </a:pPr>
            <a:endParaRPr lang="ru-RU" sz="2000" dirty="0">
              <a:solidFill>
                <a:prstClr val="black"/>
              </a:solidFill>
              <a:latin typeface="Tahoma"/>
              <a:ea typeface="Arial"/>
              <a:cs typeface="Tahoma"/>
            </a:endParaRPr>
          </a:p>
          <a:p>
            <a:pPr marL="73660">
              <a:defRPr/>
            </a:pPr>
            <a:r>
              <a:rPr lang="ru-RU" sz="2000" b="1" spc="-30" dirty="0">
                <a:solidFill>
                  <a:srgbClr val="3C383B"/>
                </a:solidFill>
                <a:latin typeface="Tahoma"/>
                <a:cs typeface="Tahoma"/>
              </a:rPr>
              <a:t>Мастер класс для представителей </a:t>
            </a:r>
            <a:r>
              <a:rPr lang="ru-RU" sz="2000" b="1" spc="-30" dirty="0" err="1">
                <a:solidFill>
                  <a:srgbClr val="3C383B"/>
                </a:solidFill>
                <a:latin typeface="Tahoma"/>
                <a:cs typeface="Tahoma"/>
              </a:rPr>
              <a:t>бьюти</a:t>
            </a:r>
            <a:r>
              <a:rPr lang="ru-RU" sz="2000" b="1" spc="-30" dirty="0">
                <a:solidFill>
                  <a:srgbClr val="3C383B"/>
                </a:solidFill>
                <a:latin typeface="Tahoma"/>
                <a:cs typeface="Tahoma"/>
              </a:rPr>
              <a:t>-индустрии</a:t>
            </a:r>
          </a:p>
          <a:p>
            <a:pPr marL="73660">
              <a:defRPr/>
            </a:pPr>
            <a:endParaRPr lang="ru-RU" sz="2000" dirty="0"/>
          </a:p>
          <a:p>
            <a:pPr marL="73026" marR="471806">
              <a:lnSpc>
                <a:spcPct val="128899"/>
              </a:lnSpc>
              <a:spcBef>
                <a:spcPts val="2370"/>
              </a:spcBef>
              <a:defRPr/>
            </a:pPr>
            <a:r>
              <a:rPr lang="ru-RU" sz="2000" b="1" spc="-30" dirty="0" smtClean="0">
                <a:solidFill>
                  <a:srgbClr val="3C383B"/>
                </a:solidFill>
                <a:latin typeface="Tahoma"/>
                <a:cs typeface="Tahoma"/>
              </a:rPr>
              <a:t>Семинар </a:t>
            </a:r>
            <a:r>
              <a:rPr lang="ru-RU" sz="2000" b="1" spc="-30" dirty="0">
                <a:solidFill>
                  <a:srgbClr val="3C383B"/>
                </a:solidFill>
                <a:latin typeface="Tahoma"/>
                <a:cs typeface="Tahoma"/>
              </a:rPr>
              <a:t>«Организация пляжного туризма»</a:t>
            </a:r>
          </a:p>
          <a:p>
            <a:pPr marL="73660">
              <a:defRPr/>
            </a:pPr>
            <a:endParaRPr lang="ru-RU" sz="2000" b="1" kern="0" spc="-30" dirty="0">
              <a:solidFill>
                <a:srgbClr val="3C383B"/>
              </a:solidFill>
              <a:latin typeface="Tahoma"/>
              <a:ea typeface="Arial"/>
              <a:cs typeface="Tahoma"/>
            </a:endParaRPr>
          </a:p>
          <a:p>
            <a:pPr marL="73660">
              <a:defRPr/>
            </a:pPr>
            <a:endParaRPr lang="ru-RU" sz="2000" b="1" kern="0" spc="-30" dirty="0">
              <a:solidFill>
                <a:srgbClr val="3C383B"/>
              </a:solidFill>
              <a:latin typeface="Tahoma"/>
              <a:ea typeface="Arial"/>
              <a:cs typeface="Tahoma"/>
            </a:endParaRPr>
          </a:p>
          <a:p>
            <a:pPr marL="73660">
              <a:defRPr/>
            </a:pPr>
            <a:r>
              <a:rPr lang="ru-RU" sz="2000" b="1" spc="-30" dirty="0" err="1" smtClean="0">
                <a:solidFill>
                  <a:srgbClr val="3C383B"/>
                </a:solidFill>
                <a:latin typeface="Tahoma"/>
                <a:cs typeface="Tahoma"/>
              </a:rPr>
              <a:t>Вебинар</a:t>
            </a:r>
            <a:r>
              <a:rPr lang="ru-RU" sz="2000" b="1" spc="-30" dirty="0" smtClean="0">
                <a:solidFill>
                  <a:srgbClr val="3C383B"/>
                </a:solidFill>
                <a:latin typeface="Tahoma"/>
                <a:cs typeface="Tahoma"/>
              </a:rPr>
              <a:t> </a:t>
            </a:r>
            <a:r>
              <a:rPr lang="ru-RU" sz="2000" b="1" spc="-30" dirty="0">
                <a:solidFill>
                  <a:srgbClr val="3C383B"/>
                </a:solidFill>
                <a:latin typeface="Tahoma"/>
                <a:cs typeface="Tahoma"/>
              </a:rPr>
              <a:t>"Правила сертификации продукции"</a:t>
            </a:r>
          </a:p>
          <a:p>
            <a:pPr marL="73026" marR="471806">
              <a:lnSpc>
                <a:spcPct val="128899"/>
              </a:lnSpc>
              <a:spcBef>
                <a:spcPts val="2370"/>
              </a:spcBef>
              <a:defRPr/>
            </a:pPr>
            <a:r>
              <a:rPr lang="ru-RU" sz="2000" b="1" spc="-30" dirty="0">
                <a:solidFill>
                  <a:srgbClr val="3C383B"/>
                </a:solidFill>
                <a:latin typeface="Tahoma"/>
                <a:cs typeface="Tahoma"/>
              </a:rPr>
              <a:t>Семинар для рестораторов </a:t>
            </a:r>
          </a:p>
          <a:p>
            <a:pPr marL="73026" marR="471806">
              <a:lnSpc>
                <a:spcPct val="128899"/>
              </a:lnSpc>
              <a:spcBef>
                <a:spcPts val="2370"/>
              </a:spcBef>
              <a:defRPr/>
            </a:pPr>
            <a:r>
              <a:rPr lang="ru-RU" sz="2000" b="1" spc="-30" dirty="0">
                <a:solidFill>
                  <a:srgbClr val="3C383B"/>
                </a:solidFill>
                <a:latin typeface="Tahoma"/>
                <a:cs typeface="Tahoma"/>
              </a:rPr>
              <a:t>Семинар "Стандарты сервиса в индустрии туризма и </a:t>
            </a:r>
            <a:r>
              <a:rPr lang="ru-RU" sz="2000" b="1" spc="-30" dirty="0" smtClean="0">
                <a:solidFill>
                  <a:srgbClr val="3C383B"/>
                </a:solidFill>
                <a:latin typeface="Tahoma"/>
                <a:cs typeface="Tahoma"/>
              </a:rPr>
              <a:t>гостеприимства</a:t>
            </a:r>
            <a:r>
              <a:rPr lang="ru-RU" sz="2000" b="1" spc="-30" dirty="0">
                <a:solidFill>
                  <a:srgbClr val="3C383B"/>
                </a:solidFill>
                <a:latin typeface="Tahoma"/>
                <a:cs typeface="Tahoma"/>
              </a:rPr>
              <a:t> "</a:t>
            </a:r>
            <a:endParaRPr lang="ru-RU" sz="2000" b="1" spc="-30" dirty="0" smtClean="0">
              <a:solidFill>
                <a:srgbClr val="3C383B"/>
              </a:solidFill>
              <a:latin typeface="Tahoma"/>
              <a:cs typeface="Tahoma"/>
            </a:endParaRPr>
          </a:p>
          <a:p>
            <a:pPr marL="73026" marR="471806">
              <a:lnSpc>
                <a:spcPct val="128899"/>
              </a:lnSpc>
              <a:spcBef>
                <a:spcPts val="2370"/>
              </a:spcBef>
              <a:defRPr/>
            </a:pPr>
            <a:r>
              <a:rPr lang="ru-RU" sz="2000" b="1" spc="-30" dirty="0">
                <a:solidFill>
                  <a:srgbClr val="3C383B"/>
                </a:solidFill>
                <a:latin typeface="Tahoma"/>
                <a:cs typeface="Tahoma"/>
              </a:rPr>
              <a:t>Деловая игра «Строительная корпорация</a:t>
            </a:r>
            <a:r>
              <a:rPr lang="ru-RU" sz="2000" b="1" spc="-30" dirty="0" smtClean="0">
                <a:solidFill>
                  <a:srgbClr val="3C383B"/>
                </a:solidFill>
                <a:latin typeface="Tahoma"/>
                <a:cs typeface="Tahoma"/>
              </a:rPr>
              <a:t>»</a:t>
            </a:r>
            <a:endParaRPr lang="ru-RU" sz="2000" b="1" spc="-30" dirty="0">
              <a:solidFill>
                <a:srgbClr val="3C383B"/>
              </a:solidFill>
              <a:latin typeface="Tahoma"/>
              <a:cs typeface="Tahoma"/>
            </a:endParaRPr>
          </a:p>
        </p:txBody>
      </p:sp>
      <p:sp>
        <p:nvSpPr>
          <p:cNvPr id="5" name="object 5"/>
          <p:cNvSpPr txBox="1"/>
          <p:nvPr/>
        </p:nvSpPr>
        <p:spPr bwMode="auto">
          <a:xfrm>
            <a:off x="476517" y="2442349"/>
            <a:ext cx="7402133" cy="460036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spcBef>
                <a:spcPts val="56"/>
              </a:spcBef>
              <a:defRPr/>
            </a:pPr>
            <a:endParaRPr sz="800" dirty="0">
              <a:latin typeface="Lucida Sans Unicode"/>
              <a:cs typeface="Lucida Sans Unicode"/>
            </a:endParaRPr>
          </a:p>
          <a:p>
            <a:pPr marL="12700" marR="1706246">
              <a:lnSpc>
                <a:spcPct val="115399"/>
              </a:lnSpc>
              <a:defRPr/>
            </a:pPr>
            <a:r>
              <a:rPr lang="ru-RU" sz="2000" b="1" spc="-20" dirty="0">
                <a:solidFill>
                  <a:srgbClr val="3C383B"/>
                </a:solidFill>
                <a:latin typeface="Tahoma"/>
                <a:cs typeface="Tahoma"/>
              </a:rPr>
              <a:t>Акселерационная программа для самозанятых</a:t>
            </a:r>
            <a:endParaRPr sz="2000" dirty="0">
              <a:latin typeface="Tahoma"/>
              <a:cs typeface="Tahoma"/>
            </a:endParaRPr>
          </a:p>
          <a:p>
            <a:pPr marL="12700" marR="5080">
              <a:lnSpc>
                <a:spcPct val="128899"/>
              </a:lnSpc>
              <a:spcBef>
                <a:spcPts val="964"/>
              </a:spcBef>
              <a:defRPr/>
            </a:pPr>
            <a:r>
              <a:rPr lang="ru-RU" sz="1600" spc="20" dirty="0" smtClean="0">
                <a:solidFill>
                  <a:srgbClr val="3C383B"/>
                </a:solidFill>
                <a:latin typeface="Lucida Sans Unicode"/>
                <a:cs typeface="Lucida Sans Unicode"/>
              </a:rPr>
              <a:t>Выбор </a:t>
            </a:r>
            <a:r>
              <a:rPr lang="ru-RU" sz="1600" spc="20" dirty="0">
                <a:solidFill>
                  <a:srgbClr val="3C383B"/>
                </a:solidFill>
                <a:latin typeface="Lucida Sans Unicode"/>
                <a:cs typeface="Lucida Sans Unicode"/>
              </a:rPr>
              <a:t>бизнес модели</a:t>
            </a:r>
          </a:p>
          <a:p>
            <a:pPr marL="12700" marR="5080">
              <a:lnSpc>
                <a:spcPct val="128899"/>
              </a:lnSpc>
              <a:spcBef>
                <a:spcPts val="964"/>
              </a:spcBef>
              <a:defRPr/>
            </a:pPr>
            <a:r>
              <a:rPr lang="ru-RU" sz="1600" spc="20" dirty="0">
                <a:solidFill>
                  <a:srgbClr val="3C383B"/>
                </a:solidFill>
                <a:latin typeface="Lucida Sans Unicode"/>
                <a:cs typeface="Lucida Sans Unicode"/>
              </a:rPr>
              <a:t>Работа над бизнес-кейсами</a:t>
            </a:r>
          </a:p>
          <a:p>
            <a:pPr marL="12700" marR="5080">
              <a:lnSpc>
                <a:spcPct val="128899"/>
              </a:lnSpc>
              <a:spcBef>
                <a:spcPts val="964"/>
              </a:spcBef>
              <a:defRPr/>
            </a:pPr>
            <a:r>
              <a:rPr lang="ru-RU" sz="1600" spc="20" dirty="0">
                <a:solidFill>
                  <a:srgbClr val="3C383B"/>
                </a:solidFill>
                <a:latin typeface="Lucida Sans Unicode"/>
                <a:cs typeface="Lucida Sans Unicode"/>
              </a:rPr>
              <a:t>Индивидуальная практика по проработке целей, задач и ресурсов собственного бизнеса с обратной связью от сертифицированных наставников</a:t>
            </a:r>
          </a:p>
          <a:p>
            <a:pPr marL="12700" marR="5080">
              <a:lnSpc>
                <a:spcPct val="128899"/>
              </a:lnSpc>
              <a:spcBef>
                <a:spcPts val="964"/>
              </a:spcBef>
              <a:defRPr/>
            </a:pPr>
            <a:r>
              <a:rPr lang="ru-RU" sz="1600" spc="20" dirty="0">
                <a:solidFill>
                  <a:srgbClr val="3C383B"/>
                </a:solidFill>
                <a:latin typeface="Lucida Sans Unicode"/>
                <a:cs typeface="Lucida Sans Unicode"/>
              </a:rPr>
              <a:t>Стратегические мозговые штурмы в мини-группах.</a:t>
            </a:r>
          </a:p>
          <a:p>
            <a:pPr marL="12700" marR="5080">
              <a:lnSpc>
                <a:spcPct val="128899"/>
              </a:lnSpc>
              <a:spcBef>
                <a:spcPts val="964"/>
              </a:spcBef>
              <a:defRPr/>
            </a:pPr>
            <a:endParaRPr lang="ru-RU" sz="1600" spc="20" dirty="0">
              <a:solidFill>
                <a:srgbClr val="3C383B"/>
              </a:solidFill>
              <a:latin typeface="Lucida Sans Unicode"/>
              <a:cs typeface="Lucida Sans Unicode"/>
            </a:endParaRPr>
          </a:p>
          <a:p>
            <a:pPr marL="12700" marR="5080">
              <a:lnSpc>
                <a:spcPct val="128899"/>
              </a:lnSpc>
              <a:spcBef>
                <a:spcPts val="964"/>
              </a:spcBef>
              <a:defRPr/>
            </a:pPr>
            <a:endParaRPr lang="ru-RU" sz="1600" spc="20" dirty="0">
              <a:solidFill>
                <a:srgbClr val="3C383B"/>
              </a:solidFill>
              <a:latin typeface="Lucida Sans Unicode"/>
              <a:cs typeface="Lucida Sans Unicode"/>
            </a:endParaRPr>
          </a:p>
          <a:p>
            <a:pPr marL="12700" marR="5080">
              <a:lnSpc>
                <a:spcPct val="128899"/>
              </a:lnSpc>
              <a:spcBef>
                <a:spcPts val="964"/>
              </a:spcBef>
              <a:defRPr/>
            </a:pPr>
            <a:endParaRPr sz="1600" spc="20" dirty="0">
              <a:solidFill>
                <a:srgbClr val="3C383B"/>
              </a:solidFill>
              <a:latin typeface="Lucida Sans Unicode"/>
              <a:cs typeface="Lucida Sans Unicode"/>
            </a:endParaRPr>
          </a:p>
        </p:txBody>
      </p:sp>
      <p:sp>
        <p:nvSpPr>
          <p:cNvPr id="6" name="object 6"/>
          <p:cNvSpPr txBox="1"/>
          <p:nvPr/>
        </p:nvSpPr>
        <p:spPr bwMode="auto">
          <a:xfrm>
            <a:off x="502276" y="6283011"/>
            <a:ext cx="6928834" cy="32909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  <a:defRPr/>
            </a:pPr>
            <a:endParaRPr lang="ru-RU" sz="2000" b="1" spc="-126" dirty="0">
              <a:solidFill>
                <a:srgbClr val="3C383B"/>
              </a:solidFill>
              <a:latin typeface="Tahoma"/>
              <a:cs typeface="Tahoma"/>
            </a:endParaRPr>
          </a:p>
          <a:p>
            <a:pPr marL="12700">
              <a:spcBef>
                <a:spcPts val="100"/>
              </a:spcBef>
              <a:defRPr/>
            </a:pPr>
            <a:r>
              <a:rPr lang="ru-RU" sz="2000" b="1" spc="-126" dirty="0">
                <a:solidFill>
                  <a:srgbClr val="3C383B"/>
                </a:solidFill>
                <a:latin typeface="Tahoma"/>
                <a:cs typeface="Tahoma"/>
              </a:rPr>
              <a:t>Акселерационная программа</a:t>
            </a:r>
            <a:r>
              <a:rPr lang="ru-RU" sz="2000" b="1" spc="-110" dirty="0">
                <a:solidFill>
                  <a:srgbClr val="3C383B"/>
                </a:solidFill>
                <a:latin typeface="Tahoma"/>
                <a:cs typeface="Tahoma"/>
              </a:rPr>
              <a:t> для субъектов МСП «Точки роста»</a:t>
            </a:r>
            <a:endParaRPr sz="2000" dirty="0">
              <a:latin typeface="Tahoma"/>
              <a:cs typeface="Tahoma"/>
            </a:endParaRPr>
          </a:p>
          <a:p>
            <a:pPr marL="12700" marR="728980">
              <a:lnSpc>
                <a:spcPct val="128899"/>
              </a:lnSpc>
              <a:spcBef>
                <a:spcPts val="1360"/>
              </a:spcBef>
              <a:defRPr/>
            </a:pPr>
            <a:r>
              <a:rPr lang="ru-RU" sz="1600" spc="20" dirty="0">
                <a:solidFill>
                  <a:srgbClr val="3C383B"/>
                </a:solidFill>
                <a:latin typeface="Lucida Sans Unicode"/>
                <a:cs typeface="Lucida Sans Unicode"/>
              </a:rPr>
              <a:t>Анализ тренда, поиск точек роста, разработка стратегических </a:t>
            </a:r>
            <a:r>
              <a:rPr lang="ru-RU" sz="1600" spc="20" dirty="0" smtClean="0">
                <a:solidFill>
                  <a:srgbClr val="3C383B"/>
                </a:solidFill>
                <a:latin typeface="Lucida Sans Unicode"/>
                <a:cs typeface="Lucida Sans Unicode"/>
              </a:rPr>
              <a:t>карт</a:t>
            </a:r>
          </a:p>
          <a:p>
            <a:pPr marL="12700" marR="5080">
              <a:lnSpc>
                <a:spcPct val="128899"/>
              </a:lnSpc>
              <a:spcBef>
                <a:spcPts val="964"/>
              </a:spcBef>
              <a:defRPr/>
            </a:pPr>
            <a:r>
              <a:rPr lang="ru-RU" sz="1600" spc="20" dirty="0">
                <a:solidFill>
                  <a:srgbClr val="3C383B"/>
                </a:solidFill>
                <a:latin typeface="Lucida Sans Unicode"/>
                <a:cs typeface="Lucida Sans Unicode"/>
              </a:rPr>
              <a:t>Индивидуальная практика по проработке целей, задач и ресурсов собственного бизнеса с обратной связью от сертифицированных наставников</a:t>
            </a:r>
          </a:p>
          <a:p>
            <a:pPr marL="12700" marR="5080">
              <a:lnSpc>
                <a:spcPct val="128899"/>
              </a:lnSpc>
              <a:spcBef>
                <a:spcPts val="964"/>
              </a:spcBef>
              <a:defRPr/>
            </a:pPr>
            <a:r>
              <a:rPr lang="ru-RU" sz="1600" spc="20" dirty="0">
                <a:solidFill>
                  <a:srgbClr val="3C383B"/>
                </a:solidFill>
                <a:latin typeface="Lucida Sans Unicode"/>
                <a:cs typeface="Lucida Sans Unicode"/>
              </a:rPr>
              <a:t>Стратегические мозговые штурмы в мини-группах</a:t>
            </a:r>
            <a:r>
              <a:rPr lang="ru-RU" sz="1600" spc="20" dirty="0" smtClean="0">
                <a:solidFill>
                  <a:srgbClr val="3C383B"/>
                </a:solidFill>
                <a:latin typeface="Lucida Sans Unicode"/>
                <a:cs typeface="Lucida Sans Unicode"/>
              </a:rPr>
              <a:t>.</a:t>
            </a:r>
            <a:endParaRPr lang="ru-RU" sz="1600" spc="20" dirty="0">
              <a:solidFill>
                <a:srgbClr val="3C383B"/>
              </a:solidFill>
              <a:latin typeface="Lucida Sans Unicode"/>
              <a:cs typeface="Lucida Sans Unicode"/>
            </a:endParaRPr>
          </a:p>
        </p:txBody>
      </p:sp>
      <p:sp>
        <p:nvSpPr>
          <p:cNvPr id="7" name="object 7"/>
          <p:cNvSpPr/>
          <p:nvPr/>
        </p:nvSpPr>
        <p:spPr bwMode="auto">
          <a:xfrm flipH="1">
            <a:off x="7856112" y="243718"/>
            <a:ext cx="67335" cy="9222254"/>
          </a:xfrm>
          <a:custGeom>
            <a:avLst/>
            <a:gdLst/>
            <a:ahLst/>
            <a:cxnLst/>
            <a:rect l="l" t="t" r="r" b="b"/>
            <a:pathLst>
              <a:path h="3372485" extrusionOk="0">
                <a:moveTo>
                  <a:pt x="0" y="0"/>
                </a:moveTo>
                <a:lnTo>
                  <a:pt x="0" y="3371942"/>
                </a:lnTo>
              </a:path>
            </a:pathLst>
          </a:custGeom>
          <a:ln w="190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pPr>
              <a:defRPr/>
            </a:pPr>
            <a:endParaRPr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16087727" y="76744"/>
            <a:ext cx="2054682" cy="1009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51330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" name="object 6"/>
          <p:cNvSpPr txBox="1">
            <a:spLocks noGrp="1"/>
          </p:cNvSpPr>
          <p:nvPr>
            <p:ph type="title"/>
          </p:nvPr>
        </p:nvSpPr>
        <p:spPr bwMode="auto">
          <a:xfrm>
            <a:off x="518892" y="0"/>
            <a:ext cx="15695610" cy="1442703"/>
          </a:xfrm>
          <a:prstGeom prst="rect">
            <a:avLst/>
          </a:prstGeom>
        </p:spPr>
        <p:txBody>
          <a:bodyPr vert="horz" wrap="square" lIns="0" tIns="26670" rIns="0" bIns="0" rtlCol="0" anchor="ctr">
            <a:spAutoFit/>
          </a:bodyPr>
          <a:lstStyle/>
          <a:p>
            <a:pPr marL="25400">
              <a:lnSpc>
                <a:spcPct val="100000"/>
              </a:lnSpc>
              <a:spcBef>
                <a:spcPts val="210"/>
              </a:spcBef>
              <a:defRPr/>
            </a:pPr>
            <a:r>
              <a:rPr lang="ru-RU" sz="4600" b="1" spc="-409" dirty="0">
                <a:solidFill>
                  <a:srgbClr val="3C383B"/>
                </a:solidFill>
                <a:latin typeface="Verdana"/>
                <a:cs typeface="Verdana"/>
              </a:rPr>
              <a:t>Акселерационная программа «Точки роста» </a:t>
            </a:r>
            <a:br>
              <a:rPr lang="ru-RU" sz="4600" b="1" spc="-409" dirty="0">
                <a:solidFill>
                  <a:srgbClr val="3C383B"/>
                </a:solidFill>
                <a:latin typeface="Verdana"/>
                <a:cs typeface="Verdana"/>
              </a:rPr>
            </a:br>
            <a:endParaRPr sz="4600" b="1" spc="-409" dirty="0">
              <a:solidFill>
                <a:srgbClr val="3C383B"/>
              </a:solidFill>
              <a:latin typeface="Verdana"/>
              <a:cs typeface="Verdana"/>
            </a:endParaRPr>
          </a:p>
        </p:txBody>
      </p:sp>
      <p:sp>
        <p:nvSpPr>
          <p:cNvPr id="12" name="TextBox 11"/>
          <p:cNvSpPr txBox="1"/>
          <p:nvPr/>
        </p:nvSpPr>
        <p:spPr bwMode="auto">
          <a:xfrm>
            <a:off x="488046" y="1080939"/>
            <a:ext cx="7924718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2400" b="1" dirty="0">
                <a:solidFill>
                  <a:srgbClr val="C00000"/>
                </a:solidFill>
                <a:latin typeface="Calibri"/>
              </a:rPr>
              <a:t>Что дает: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</a:rPr>
              <a:t>построение дорожной карты развития бизнеса и получение опыта работы с наставниками, перестройка стратегии ведения бизнеса в соответствии с современными трендами и прогнозами, разработка бизнес-модели, обмен опытом с другими участниками.  </a:t>
            </a:r>
            <a:endParaRPr sz="24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ea typeface="Calibri"/>
            </a:endParaRPr>
          </a:p>
        </p:txBody>
      </p:sp>
      <p:sp>
        <p:nvSpPr>
          <p:cNvPr id="13" name="TextBox 12"/>
          <p:cNvSpPr txBox="1"/>
          <p:nvPr/>
        </p:nvSpPr>
        <p:spPr bwMode="auto">
          <a:xfrm>
            <a:off x="464403" y="3409796"/>
            <a:ext cx="8012756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rgbClr val="C00000"/>
                </a:solidFill>
                <a:latin typeface="Calibri"/>
              </a:rPr>
              <a:t>Что отмечают участники, уже прошедшие программу:</a:t>
            </a:r>
            <a:endParaRPr sz="2400" b="1" dirty="0">
              <a:solidFill>
                <a:srgbClr val="C00000"/>
              </a:solidFill>
              <a:latin typeface="Calibri"/>
            </a:endParaRPr>
          </a:p>
          <a:p>
            <a:pPr marL="342900" indent="-342900"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увеличение выручки на 30-40% после прохождения обучения по истечении </a:t>
            </a: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года</a:t>
            </a:r>
            <a:endParaRPr sz="22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  <a:p>
            <a:pPr marL="342900" indent="-342900"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формирование ключевых показателей деятельности и задач </a:t>
            </a: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сотрудников</a:t>
            </a:r>
            <a:endParaRPr sz="22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  <a:p>
            <a:pPr marL="342900" indent="-342900"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выявление ключевых ограничений, устранение которых позволило поднять прибыль </a:t>
            </a: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компании</a:t>
            </a:r>
            <a:endParaRPr sz="22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  <a:p>
            <a:pPr marL="342900" indent="-342900"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формирование новых продуктовых и ассортиментных направлений</a:t>
            </a:r>
          </a:p>
          <a:p>
            <a:pPr marL="342900" indent="-342900">
              <a:buFont typeface="Arial"/>
              <a:buChar char="•"/>
              <a:defRPr/>
            </a:pPr>
            <a:endParaRPr sz="20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</a:endParaRPr>
          </a:p>
        </p:txBody>
      </p:sp>
      <p:pic>
        <p:nvPicPr>
          <p:cNvPr id="9" name="Рисунок 8" descr="https://sun9-35.userapi.com/impg/XozIDiHBu0togEfxjuTrxwTFLkdVho9Uen4Sog/t5qDBciFmxU.jpg?size=1280x960&amp;quality=95&amp;sign=c68004ddd0586a2d522be9318aa0e699&amp;type=album"/>
          <p:cNvPicPr/>
          <p:nvPr/>
        </p:nvPicPr>
        <p:blipFill>
          <a:blip r:embed="rId2"/>
          <a:stretch/>
        </p:blipFill>
        <p:spPr bwMode="auto">
          <a:xfrm>
            <a:off x="9144000" y="1687116"/>
            <a:ext cx="8640960" cy="6912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2E74CDAB-97F3-28E8-C5C9-27786614D771}"/>
              </a:ext>
            </a:extLst>
          </p:cNvPr>
          <p:cNvSpPr txBox="1"/>
          <p:nvPr/>
        </p:nvSpPr>
        <p:spPr>
          <a:xfrm>
            <a:off x="467376" y="6733500"/>
            <a:ext cx="7709440" cy="22885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spc="-10" dirty="0" smtClean="0">
                <a:solidFill>
                  <a:srgbClr val="C00000"/>
                </a:solidFill>
                <a:latin typeface="Calibri"/>
                <a:ea typeface="+mj-ea"/>
                <a:cs typeface="Calibri"/>
              </a:rPr>
              <a:t>Получатель:</a:t>
            </a:r>
          </a:p>
          <a:p>
            <a:pPr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spc="-10" dirty="0" smtClean="0">
                <a:solidFill>
                  <a:srgbClr val="C00000"/>
                </a:solidFill>
                <a:latin typeface="Calibri"/>
                <a:ea typeface="+mj-ea"/>
                <a:cs typeface="Calibri"/>
              </a:rPr>
              <a:t>ООО </a:t>
            </a:r>
            <a:r>
              <a:rPr lang="ru-RU" sz="2400" b="1" spc="-10" dirty="0">
                <a:solidFill>
                  <a:srgbClr val="C00000"/>
                </a:solidFill>
                <a:latin typeface="Calibri"/>
                <a:ea typeface="+mj-ea"/>
                <a:cs typeface="Calibri"/>
              </a:rPr>
              <a:t>«Партнер</a:t>
            </a:r>
            <a:r>
              <a:rPr lang="ru-RU" sz="2400" b="1" spc="-10" dirty="0" smtClean="0">
                <a:solidFill>
                  <a:srgbClr val="C00000"/>
                </a:solidFill>
                <a:latin typeface="Calibri"/>
                <a:ea typeface="+mj-ea"/>
                <a:cs typeface="Calibri"/>
              </a:rPr>
              <a:t>» - </a:t>
            </a:r>
            <a:r>
              <a:rPr lang="ru-RU" sz="2400" b="1" dirty="0">
                <a:solidFill>
                  <a:srgbClr val="C00000"/>
                </a:solidFill>
              </a:rPr>
              <a:t>Рузаевский район</a:t>
            </a:r>
          </a:p>
          <a:p>
            <a:pPr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spc="-10" dirty="0" smtClean="0">
                <a:solidFill>
                  <a:srgbClr val="C00000"/>
                </a:solidFill>
                <a:latin typeface="Calibri"/>
                <a:ea typeface="+mj-ea"/>
                <a:cs typeface="Calibri"/>
              </a:rPr>
              <a:t>ИП </a:t>
            </a:r>
            <a:r>
              <a:rPr lang="ru-RU" sz="2400" b="1" spc="-10" dirty="0" err="1">
                <a:solidFill>
                  <a:srgbClr val="C00000"/>
                </a:solidFill>
                <a:latin typeface="Calibri"/>
                <a:ea typeface="+mj-ea"/>
                <a:cs typeface="Calibri"/>
              </a:rPr>
              <a:t>Ступеньков</a:t>
            </a:r>
            <a:r>
              <a:rPr lang="ru-RU" sz="2400" b="1" spc="-10" dirty="0">
                <a:solidFill>
                  <a:srgbClr val="C00000"/>
                </a:solidFill>
                <a:latin typeface="Calibri"/>
                <a:ea typeface="+mj-ea"/>
                <a:cs typeface="Calibri"/>
              </a:rPr>
              <a:t> А.А</a:t>
            </a:r>
            <a:r>
              <a:rPr lang="ru-RU" sz="2400" b="1" spc="-10" dirty="0" smtClean="0">
                <a:solidFill>
                  <a:srgbClr val="C00000"/>
                </a:solidFill>
                <a:latin typeface="Calibri"/>
                <a:ea typeface="+mj-ea"/>
                <a:cs typeface="Calibri"/>
              </a:rPr>
              <a:t>. - </a:t>
            </a:r>
            <a:r>
              <a:rPr lang="ru-RU" sz="2400" b="1" dirty="0">
                <a:solidFill>
                  <a:srgbClr val="C00000"/>
                </a:solidFill>
              </a:rPr>
              <a:t>Рузаевский район</a:t>
            </a:r>
          </a:p>
          <a:p>
            <a:pPr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spc="-10" dirty="0" smtClean="0">
                <a:solidFill>
                  <a:srgbClr val="C00000"/>
                </a:solidFill>
                <a:latin typeface="Calibri"/>
                <a:ea typeface="+mj-ea"/>
                <a:cs typeface="Calibri"/>
              </a:rPr>
              <a:t>ООО </a:t>
            </a:r>
            <a:r>
              <a:rPr lang="ru-RU" sz="2400" b="1" spc="-10" dirty="0">
                <a:solidFill>
                  <a:srgbClr val="C00000"/>
                </a:solidFill>
                <a:latin typeface="Calibri"/>
                <a:ea typeface="+mj-ea"/>
                <a:cs typeface="Calibri"/>
              </a:rPr>
              <a:t>«Притяжение</a:t>
            </a:r>
            <a:r>
              <a:rPr lang="ru-RU" sz="2400" b="1" spc="-10" dirty="0" smtClean="0">
                <a:solidFill>
                  <a:srgbClr val="C00000"/>
                </a:solidFill>
                <a:latin typeface="Calibri"/>
                <a:ea typeface="+mj-ea"/>
                <a:cs typeface="Calibri"/>
              </a:rPr>
              <a:t>» - </a:t>
            </a:r>
            <a:r>
              <a:rPr lang="ru-RU" sz="2400" b="1" dirty="0">
                <a:solidFill>
                  <a:srgbClr val="C00000"/>
                </a:solidFill>
              </a:rPr>
              <a:t>Рузаевский район</a:t>
            </a:r>
          </a:p>
        </p:txBody>
      </p:sp>
    </p:spTree>
    <p:extLst>
      <p:ext uri="{BB962C8B-B14F-4D97-AF65-F5344CB8AC3E}">
        <p14:creationId xmlns:p14="http://schemas.microsoft.com/office/powerpoint/2010/main" xmlns="" val="4050642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5" name="Рисунок 1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10858087" y="1275291"/>
            <a:ext cx="4514540" cy="3026253"/>
          </a:xfrm>
          <a:prstGeom prst="rect">
            <a:avLst/>
          </a:prstGeom>
        </p:spPr>
      </p:pic>
      <p:sp>
        <p:nvSpPr>
          <p:cNvPr id="8" name="object 6"/>
          <p:cNvSpPr txBox="1">
            <a:spLocks noGrp="1"/>
          </p:cNvSpPr>
          <p:nvPr>
            <p:ph type="title"/>
          </p:nvPr>
        </p:nvSpPr>
        <p:spPr bwMode="auto">
          <a:xfrm>
            <a:off x="461256" y="-83099"/>
            <a:ext cx="13074440" cy="1301125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/>
          <a:p>
            <a:pPr marL="25400">
              <a:spcBef>
                <a:spcPts val="210"/>
              </a:spcBef>
              <a:defRPr/>
            </a:pPr>
            <a:r>
              <a:rPr lang="ru-RU" sz="4600" b="1" spc="-409" dirty="0">
                <a:solidFill>
                  <a:srgbClr val="3C383B"/>
                </a:solidFill>
                <a:latin typeface="Verdana"/>
                <a:cs typeface="Verdana"/>
              </a:rPr>
              <a:t>Мастер-классы для кондитеров, для представителей </a:t>
            </a:r>
            <a:r>
              <a:rPr lang="ru-RU" sz="4600" b="1" spc="-409" dirty="0" err="1">
                <a:solidFill>
                  <a:srgbClr val="3C383B"/>
                </a:solidFill>
                <a:latin typeface="Verdana"/>
                <a:cs typeface="Verdana"/>
              </a:rPr>
              <a:t>бьюти</a:t>
            </a:r>
            <a:r>
              <a:rPr lang="ru-RU" sz="4600" b="1" spc="-409" dirty="0">
                <a:solidFill>
                  <a:srgbClr val="3C383B"/>
                </a:solidFill>
                <a:latin typeface="Verdana"/>
                <a:cs typeface="Verdana"/>
              </a:rPr>
              <a:t>-индустрии</a:t>
            </a:r>
            <a:endParaRPr sz="4600" b="1" spc="-409" dirty="0">
              <a:solidFill>
                <a:srgbClr val="3C383B"/>
              </a:solidFill>
              <a:latin typeface="Verdana"/>
              <a:cs typeface="Verdana"/>
            </a:endParaRPr>
          </a:p>
        </p:txBody>
      </p:sp>
      <p:sp>
        <p:nvSpPr>
          <p:cNvPr id="13" name="TextBox 12"/>
          <p:cNvSpPr txBox="1"/>
          <p:nvPr/>
        </p:nvSpPr>
        <p:spPr bwMode="auto">
          <a:xfrm>
            <a:off x="490351" y="1630264"/>
            <a:ext cx="7467600" cy="4320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latin typeface="Calibri"/>
              </a:rPr>
              <a:t>Что</a:t>
            </a:r>
            <a:r>
              <a:rPr lang="ru-RU" sz="2000" dirty="0">
                <a:ea typeface="Calibri"/>
                <a:cs typeface="Times New Roman"/>
              </a:rPr>
              <a:t> </a:t>
            </a:r>
            <a:r>
              <a:rPr lang="ru-RU" sz="2400" b="1" dirty="0">
                <a:solidFill>
                  <a:srgbClr val="C00000"/>
                </a:solidFill>
                <a:latin typeface="Calibri"/>
              </a:rPr>
              <a:t>дает: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</a:rPr>
              <a:t>развитие профессиональных навыков в конкретной сфере</a:t>
            </a:r>
            <a:endParaRPr sz="24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ea typeface="Calibri"/>
            </a:endParaRPr>
          </a:p>
          <a:p>
            <a:pPr algn="just"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latin typeface="Calibri"/>
              </a:rPr>
              <a:t>Что включает:</a:t>
            </a:r>
            <a:endParaRPr sz="3600" dirty="0"/>
          </a:p>
          <a:p>
            <a:pPr marL="342900" indent="-342900">
              <a:lnSpc>
                <a:spcPct val="107000"/>
              </a:lnSpc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Разбор технологии/регламента;</a:t>
            </a:r>
            <a:endParaRPr sz="22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  <a:p>
            <a:pPr marL="342900" indent="-342900">
              <a:lnSpc>
                <a:spcPct val="107000"/>
              </a:lnSpc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Необходимый инвентарь;</a:t>
            </a:r>
            <a:endParaRPr sz="22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  <a:p>
            <a:pPr marL="342900" indent="-342900">
              <a:lnSpc>
                <a:spcPct val="107000"/>
              </a:lnSpc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Наличие сырья и расходных материалов;</a:t>
            </a:r>
            <a:endParaRPr sz="22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  <a:p>
            <a:pPr marL="342900" indent="-342900">
              <a:lnSpc>
                <a:spcPct val="107000"/>
              </a:lnSpc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Наличие моделей (бьюти сфера);</a:t>
            </a:r>
            <a:endParaRPr sz="22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  <a:p>
            <a:pPr marL="342900" indent="-342900">
              <a:lnSpc>
                <a:spcPct val="107000"/>
              </a:lnSpc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Инструктор;</a:t>
            </a:r>
            <a:endParaRPr sz="22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15630794" y="1270831"/>
            <a:ext cx="2028526" cy="304150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10856888" y="4538886"/>
            <a:ext cx="6838683" cy="4554482"/>
          </a:xfrm>
          <a:prstGeom prst="rect">
            <a:avLst/>
          </a:prstGeom>
        </p:spPr>
      </p:pic>
      <p:sp>
        <p:nvSpPr>
          <p:cNvPr id="11" name="object 6"/>
          <p:cNvSpPr txBox="1"/>
          <p:nvPr/>
        </p:nvSpPr>
        <p:spPr bwMode="auto">
          <a:xfrm>
            <a:off x="598955" y="6231810"/>
            <a:ext cx="9547450" cy="3084178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>
            <a:lvl1pPr>
              <a:defRPr sz="1400" b="0" i="0">
                <a:solidFill>
                  <a:srgbClr val="7E7E7E"/>
                </a:solidFill>
                <a:latin typeface="Calibri"/>
                <a:ea typeface="+mj-ea"/>
                <a:cs typeface="Calibri"/>
              </a:defRPr>
            </a:lvl1pPr>
          </a:lstStyle>
          <a:p>
            <a:pPr marL="25400">
              <a:spcBef>
                <a:spcPts val="210"/>
              </a:spcBef>
              <a:defRPr/>
            </a:pPr>
            <a:r>
              <a:rPr lang="ru-RU" sz="2400" b="1" spc="-10" dirty="0">
                <a:solidFill>
                  <a:srgbClr val="C00000"/>
                </a:solidFill>
              </a:rPr>
              <a:t>Мастер-класс для кондитеров прошел в 2022 году по приготовлению «Бенто-торта»</a:t>
            </a:r>
            <a:endParaRPr sz="2800" dirty="0"/>
          </a:p>
          <a:p>
            <a:pPr marL="25400">
              <a:spcBef>
                <a:spcPts val="210"/>
              </a:spcBef>
              <a:defRPr/>
            </a:pPr>
            <a:endParaRPr lang="ru-RU" sz="2400" b="1" spc="-10" dirty="0">
              <a:solidFill>
                <a:srgbClr val="C00000"/>
              </a:solidFill>
            </a:endParaRPr>
          </a:p>
          <a:p>
            <a:pPr marL="25400">
              <a:spcBef>
                <a:spcPts val="210"/>
              </a:spcBef>
              <a:defRPr/>
            </a:pPr>
            <a:r>
              <a:rPr lang="ru-RU" sz="2400" b="1" spc="-10" dirty="0">
                <a:solidFill>
                  <a:srgbClr val="C00000"/>
                </a:solidFill>
              </a:rPr>
              <a:t>Мастер-класс для представителей бьюти-индустрии прошел в 2022 году по построению архитектуры бровей</a:t>
            </a:r>
          </a:p>
          <a:p>
            <a:pPr marL="25400">
              <a:spcBef>
                <a:spcPts val="210"/>
              </a:spcBef>
              <a:defRPr/>
            </a:pPr>
            <a:r>
              <a:rPr lang="ru-RU" sz="2400" b="1" dirty="0">
                <a:solidFill>
                  <a:srgbClr val="C00000"/>
                </a:solidFill>
                <a:cs typeface="Times New Roman"/>
              </a:rPr>
              <a:t>Стоимость на 1 получателя в 2023 г. </a:t>
            </a:r>
            <a:r>
              <a:rPr lang="ru-RU" sz="2400" b="1" spc="-10" dirty="0" smtClean="0">
                <a:solidFill>
                  <a:srgbClr val="C00000"/>
                </a:solidFill>
              </a:rPr>
              <a:t>10 </a:t>
            </a:r>
            <a:r>
              <a:rPr lang="ru-RU" sz="2400" b="1" spc="-10" dirty="0">
                <a:solidFill>
                  <a:srgbClr val="C00000"/>
                </a:solidFill>
              </a:rPr>
              <a:t>тыс. руб.</a:t>
            </a:r>
          </a:p>
          <a:p>
            <a:pPr marL="25400">
              <a:spcBef>
                <a:spcPts val="210"/>
              </a:spcBef>
              <a:defRPr/>
            </a:pPr>
            <a:r>
              <a:rPr lang="ru-RU" sz="2400" b="1" spc="-10" dirty="0">
                <a:solidFill>
                  <a:srgbClr val="C00000"/>
                </a:solidFill>
              </a:rPr>
              <a:t>Субсидируется 100%</a:t>
            </a:r>
            <a:br>
              <a:rPr lang="ru-RU" sz="2400" b="1" spc="-10" dirty="0">
                <a:solidFill>
                  <a:srgbClr val="C00000"/>
                </a:solidFill>
              </a:rPr>
            </a:br>
            <a:endParaRPr lang="ru-RU" sz="2400" b="1" spc="-10" dirty="0">
              <a:solidFill>
                <a:srgbClr val="C00000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/>
        </p:blipFill>
        <p:spPr bwMode="auto">
          <a:xfrm>
            <a:off x="16087727" y="76744"/>
            <a:ext cx="2054682" cy="10096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" name="object 6"/>
          <p:cNvSpPr txBox="1">
            <a:spLocks noGrp="1"/>
          </p:cNvSpPr>
          <p:nvPr>
            <p:ph type="title"/>
          </p:nvPr>
        </p:nvSpPr>
        <p:spPr bwMode="auto">
          <a:xfrm>
            <a:off x="628681" y="-41550"/>
            <a:ext cx="9479088" cy="664028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/>
          <a:p>
            <a:pPr marL="25400">
              <a:spcBef>
                <a:spcPts val="210"/>
              </a:spcBef>
              <a:defRPr/>
            </a:pPr>
            <a:r>
              <a:rPr lang="ru-RU" sz="4600" b="1" spc="-409" dirty="0">
                <a:solidFill>
                  <a:srgbClr val="3C383B"/>
                </a:solidFill>
                <a:latin typeface="Verdana"/>
                <a:cs typeface="Verdana"/>
              </a:rPr>
              <a:t>Мастер-класс по фотографии</a:t>
            </a:r>
            <a:endParaRPr sz="4600" b="1" spc="-409" dirty="0">
              <a:solidFill>
                <a:srgbClr val="3C383B"/>
              </a:solidFill>
              <a:latin typeface="Verdana"/>
              <a:cs typeface="Verdana"/>
            </a:endParaRPr>
          </a:p>
        </p:txBody>
      </p:sp>
      <p:sp>
        <p:nvSpPr>
          <p:cNvPr id="13" name="TextBox 12"/>
          <p:cNvSpPr txBox="1"/>
          <p:nvPr/>
        </p:nvSpPr>
        <p:spPr bwMode="auto">
          <a:xfrm>
            <a:off x="606261" y="1166624"/>
            <a:ext cx="7467600" cy="58757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latin typeface="Calibri"/>
              </a:rPr>
              <a:t>Что</a:t>
            </a:r>
            <a:r>
              <a:rPr lang="ru-RU" sz="2000" dirty="0">
                <a:ea typeface="Calibri"/>
                <a:cs typeface="Times New Roman"/>
              </a:rPr>
              <a:t> </a:t>
            </a:r>
            <a:r>
              <a:rPr lang="ru-RU" sz="2400" b="1" dirty="0">
                <a:solidFill>
                  <a:srgbClr val="C00000"/>
                </a:solidFill>
                <a:latin typeface="Calibri"/>
              </a:rPr>
              <a:t>дает: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</a:rPr>
              <a:t>развитие профессиональных навыков в сфере фотосьемки </a:t>
            </a:r>
          </a:p>
          <a:p>
            <a:pPr algn="just">
              <a:lnSpc>
                <a:spcPct val="107000"/>
              </a:lnSpc>
              <a:spcAft>
                <a:spcPts val="1600"/>
              </a:spcAft>
              <a:defRPr/>
            </a:pPr>
            <a:endParaRPr lang="ru-RU" sz="2400" b="1" dirty="0" smtClean="0">
              <a:solidFill>
                <a:srgbClr val="C00000"/>
              </a:solidFill>
              <a:latin typeface="Calibri"/>
            </a:endParaRPr>
          </a:p>
          <a:p>
            <a:pPr algn="just"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 smtClean="0">
                <a:solidFill>
                  <a:srgbClr val="C00000"/>
                </a:solidFill>
                <a:latin typeface="Calibri"/>
              </a:rPr>
              <a:t>Что </a:t>
            </a:r>
            <a:r>
              <a:rPr lang="ru-RU" sz="2400" b="1" dirty="0">
                <a:solidFill>
                  <a:srgbClr val="C00000"/>
                </a:solidFill>
                <a:latin typeface="Calibri"/>
              </a:rPr>
              <a:t>включает:</a:t>
            </a:r>
            <a:endParaRPr lang="ru-RU" sz="3600" dirty="0"/>
          </a:p>
          <a:p>
            <a:pPr marL="342900" indent="-342900">
              <a:lnSpc>
                <a:spcPct val="107000"/>
              </a:lnSpc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Рекомендации по созданию продающих фото для проектов по видам деятельности;</a:t>
            </a:r>
          </a:p>
          <a:p>
            <a:pPr marL="342900" indent="-342900">
              <a:lnSpc>
                <a:spcPct val="107000"/>
              </a:lnSpc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Техника создания качественных фотографий;</a:t>
            </a:r>
          </a:p>
          <a:p>
            <a:pPr marL="342900" indent="-342900">
              <a:lnSpc>
                <a:spcPct val="107000"/>
              </a:lnSpc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Консультация профессионального фотографа по подбору техники и сопутствующих инструментов для съемки;</a:t>
            </a:r>
          </a:p>
          <a:p>
            <a:pPr marL="342900" indent="-342900">
              <a:lnSpc>
                <a:spcPct val="107000"/>
              </a:lnSpc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Рекомендации по обработке фотографии;</a:t>
            </a:r>
          </a:p>
          <a:p>
            <a:pPr algn="just">
              <a:lnSpc>
                <a:spcPct val="107000"/>
              </a:lnSpc>
              <a:spcAft>
                <a:spcPts val="1600"/>
              </a:spcAft>
              <a:defRPr/>
            </a:pPr>
            <a:endParaRPr lang="ru-RU" sz="3600" dirty="0"/>
          </a:p>
        </p:txBody>
      </p:sp>
      <p:sp>
        <p:nvSpPr>
          <p:cNvPr id="11" name="object 6"/>
          <p:cNvSpPr txBox="1"/>
          <p:nvPr/>
        </p:nvSpPr>
        <p:spPr bwMode="auto">
          <a:xfrm>
            <a:off x="650472" y="6875961"/>
            <a:ext cx="8274587" cy="2345514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>
            <a:lvl1pPr>
              <a:defRPr sz="1400" b="0" i="0">
                <a:solidFill>
                  <a:srgbClr val="7E7E7E"/>
                </a:solidFill>
                <a:latin typeface="Calibri"/>
                <a:ea typeface="+mj-ea"/>
                <a:cs typeface="Calibri"/>
              </a:defRPr>
            </a:lvl1pPr>
          </a:lstStyle>
          <a:p>
            <a:pPr marL="25400">
              <a:spcBef>
                <a:spcPts val="210"/>
              </a:spcBef>
              <a:defRPr/>
            </a:pPr>
            <a:r>
              <a:rPr lang="ru-RU" sz="2400" b="1" spc="-10" dirty="0" smtClean="0">
                <a:solidFill>
                  <a:srgbClr val="C00000"/>
                </a:solidFill>
              </a:rPr>
              <a:t>Мастер-класс по фотографии для </a:t>
            </a:r>
            <a:r>
              <a:rPr lang="ru-RU" sz="2400" b="1" spc="-10" dirty="0" err="1" smtClean="0">
                <a:solidFill>
                  <a:srgbClr val="C00000"/>
                </a:solidFill>
              </a:rPr>
              <a:t>самозанятых</a:t>
            </a:r>
            <a:r>
              <a:rPr lang="ru-RU" sz="2400" b="1" spc="-10" dirty="0" smtClean="0">
                <a:solidFill>
                  <a:srgbClr val="C00000"/>
                </a:solidFill>
              </a:rPr>
              <a:t> </a:t>
            </a:r>
          </a:p>
          <a:p>
            <a:pPr marL="25400">
              <a:spcBef>
                <a:spcPts val="210"/>
              </a:spcBef>
              <a:defRPr/>
            </a:pPr>
            <a:r>
              <a:rPr lang="ru-RU" sz="2400" b="1" spc="-10" dirty="0" smtClean="0">
                <a:solidFill>
                  <a:srgbClr val="C00000"/>
                </a:solidFill>
              </a:rPr>
              <a:t>планируется в 2023 году </a:t>
            </a:r>
            <a:endParaRPr sz="2800" dirty="0" smtClean="0"/>
          </a:p>
          <a:p>
            <a:pPr marL="25400">
              <a:spcBef>
                <a:spcPts val="210"/>
              </a:spcBef>
              <a:defRPr/>
            </a:pPr>
            <a:endParaRPr lang="ru-RU" sz="2400" b="1" spc="-10" dirty="0" smtClean="0">
              <a:solidFill>
                <a:srgbClr val="C00000"/>
              </a:solidFill>
            </a:endParaRPr>
          </a:p>
          <a:p>
            <a:pPr marL="25400">
              <a:spcBef>
                <a:spcPts val="210"/>
              </a:spcBef>
              <a:defRPr/>
            </a:pPr>
            <a:r>
              <a:rPr lang="ru-RU" sz="2400" b="1" dirty="0">
                <a:solidFill>
                  <a:srgbClr val="C00000"/>
                </a:solidFill>
                <a:cs typeface="Times New Roman"/>
              </a:rPr>
              <a:t>Стоимость на 1 получателя в 2023 г. </a:t>
            </a:r>
            <a:r>
              <a:rPr lang="ru-RU" sz="2400" b="1" spc="-10" dirty="0" smtClean="0">
                <a:solidFill>
                  <a:srgbClr val="C00000"/>
                </a:solidFill>
              </a:rPr>
              <a:t>10 </a:t>
            </a:r>
            <a:r>
              <a:rPr lang="ru-RU" sz="2400" b="1" spc="-10" dirty="0">
                <a:solidFill>
                  <a:srgbClr val="C00000"/>
                </a:solidFill>
              </a:rPr>
              <a:t>тыс</a:t>
            </a:r>
            <a:r>
              <a:rPr lang="ru-RU" sz="2400" b="1" spc="-10" dirty="0" smtClean="0">
                <a:solidFill>
                  <a:srgbClr val="C00000"/>
                </a:solidFill>
              </a:rPr>
              <a:t>. руб</a:t>
            </a:r>
            <a:r>
              <a:rPr lang="ru-RU" sz="2400" b="1" spc="-10" dirty="0">
                <a:solidFill>
                  <a:srgbClr val="C00000"/>
                </a:solidFill>
              </a:rPr>
              <a:t>.</a:t>
            </a:r>
          </a:p>
          <a:p>
            <a:pPr marL="25400">
              <a:spcBef>
                <a:spcPts val="210"/>
              </a:spcBef>
              <a:defRPr/>
            </a:pPr>
            <a:r>
              <a:rPr lang="ru-RU" sz="2400" b="1" spc="-10" dirty="0">
                <a:solidFill>
                  <a:srgbClr val="C00000"/>
                </a:solidFill>
              </a:rPr>
              <a:t>Субсидируется 100%</a:t>
            </a:r>
            <a:br>
              <a:rPr lang="ru-RU" sz="2400" b="1" spc="-10" dirty="0">
                <a:solidFill>
                  <a:srgbClr val="C00000"/>
                </a:solidFill>
              </a:rPr>
            </a:br>
            <a:endParaRPr lang="ru-RU" sz="2400" b="1" spc="-10" dirty="0">
              <a:solidFill>
                <a:srgbClr val="C00000"/>
              </a:solidFill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30545F43-2DC1-64E3-E049-B93DCDA4263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058400" y="1068947"/>
            <a:ext cx="7032237" cy="891218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16087727" y="76744"/>
            <a:ext cx="2054682" cy="1009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26612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" name="object 6"/>
          <p:cNvSpPr txBox="1">
            <a:spLocks noGrp="1"/>
          </p:cNvSpPr>
          <p:nvPr>
            <p:ph type="title"/>
          </p:nvPr>
        </p:nvSpPr>
        <p:spPr bwMode="auto">
          <a:xfrm>
            <a:off x="693076" y="-41550"/>
            <a:ext cx="9479088" cy="664028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/>
          <a:p>
            <a:pPr marL="25400">
              <a:spcBef>
                <a:spcPts val="210"/>
              </a:spcBef>
              <a:defRPr/>
            </a:pPr>
            <a:r>
              <a:rPr lang="ru-RU" sz="4600" b="1" spc="-409" dirty="0">
                <a:solidFill>
                  <a:srgbClr val="3C383B"/>
                </a:solidFill>
                <a:latin typeface="Verdana"/>
                <a:cs typeface="Verdana"/>
              </a:rPr>
              <a:t>Мастер-класс по флористике</a:t>
            </a:r>
            <a:endParaRPr sz="4600" b="1" spc="-409" dirty="0">
              <a:solidFill>
                <a:srgbClr val="3C383B"/>
              </a:solidFill>
              <a:latin typeface="Verdana"/>
              <a:cs typeface="Verdana"/>
            </a:endParaRPr>
          </a:p>
        </p:txBody>
      </p:sp>
      <p:sp>
        <p:nvSpPr>
          <p:cNvPr id="13" name="TextBox 12"/>
          <p:cNvSpPr txBox="1"/>
          <p:nvPr/>
        </p:nvSpPr>
        <p:spPr bwMode="auto">
          <a:xfrm>
            <a:off x="554746" y="1565874"/>
            <a:ext cx="7488642" cy="71677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latin typeface="Calibri"/>
              </a:rPr>
              <a:t>Что</a:t>
            </a:r>
            <a:r>
              <a:rPr lang="ru-RU" sz="2000" dirty="0">
                <a:ea typeface="Calibri"/>
                <a:cs typeface="Times New Roman"/>
              </a:rPr>
              <a:t> </a:t>
            </a:r>
            <a:r>
              <a:rPr lang="ru-RU" sz="2400" b="1" dirty="0">
                <a:solidFill>
                  <a:srgbClr val="C00000"/>
                </a:solidFill>
                <a:latin typeface="Calibri"/>
              </a:rPr>
              <a:t>дает: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</a:rPr>
              <a:t>в процессе обучения участники получат навыки построения композиции, узнают новое в сфере флористики. </a:t>
            </a:r>
          </a:p>
          <a:p>
            <a:pPr algn="just"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latin typeface="Calibri"/>
              </a:rPr>
              <a:t>Что включает:</a:t>
            </a:r>
            <a:endParaRPr lang="ru-RU" sz="3600" dirty="0"/>
          </a:p>
          <a:p>
            <a:pPr marL="342900" indent="-342900">
              <a:lnSpc>
                <a:spcPct val="107000"/>
              </a:lnSpc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инструменты и расходные материалы;</a:t>
            </a:r>
          </a:p>
          <a:p>
            <a:pPr marL="342900" indent="-342900">
              <a:lnSpc>
                <a:spcPct val="107000"/>
              </a:lnSpc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 изучение основных элементов композиции (цвет/форма/размер/линии/движение);</a:t>
            </a:r>
          </a:p>
          <a:p>
            <a:pPr marL="342900" indent="-342900">
              <a:lnSpc>
                <a:spcPct val="107000"/>
              </a:lnSpc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правила построения композиции: композиционный центр, акцент и нюанс;</a:t>
            </a:r>
          </a:p>
          <a:p>
            <a:pPr marL="342900" indent="-342900">
              <a:lnSpc>
                <a:spcPct val="107000"/>
              </a:lnSpc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основные стили и техники аранжировки, принципы распределения материала;</a:t>
            </a:r>
          </a:p>
          <a:p>
            <a:pPr marL="342900" indent="-342900">
              <a:lnSpc>
                <a:spcPct val="107000"/>
              </a:lnSpc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пропорции и контуры </a:t>
            </a: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букета;</a:t>
            </a:r>
            <a:endParaRPr lang="ru-RU" sz="22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  <a:p>
            <a:pPr marL="342900" indent="-342900">
              <a:lnSpc>
                <a:spcPct val="107000"/>
              </a:lnSpc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практическая </a:t>
            </a: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часть.</a:t>
            </a:r>
            <a:endParaRPr lang="ru-RU" sz="22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  <a:p>
            <a:pPr algn="just">
              <a:lnSpc>
                <a:spcPct val="107000"/>
              </a:lnSpc>
              <a:spcAft>
                <a:spcPts val="1600"/>
              </a:spcAft>
              <a:defRPr/>
            </a:pPr>
            <a:endParaRPr lang="ru-RU" sz="3600" dirty="0"/>
          </a:p>
        </p:txBody>
      </p:sp>
      <p:sp>
        <p:nvSpPr>
          <p:cNvPr id="11" name="object 6"/>
          <p:cNvSpPr txBox="1"/>
          <p:nvPr/>
        </p:nvSpPr>
        <p:spPr bwMode="auto">
          <a:xfrm>
            <a:off x="731714" y="8117378"/>
            <a:ext cx="7692208" cy="1950534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>
            <a:lvl1pPr>
              <a:defRPr sz="1400" b="0" i="0">
                <a:solidFill>
                  <a:srgbClr val="7E7E7E"/>
                </a:solidFill>
                <a:latin typeface="Calibri"/>
                <a:ea typeface="+mj-ea"/>
                <a:cs typeface="Calibri"/>
              </a:defRPr>
            </a:lvl1pPr>
          </a:lstStyle>
          <a:p>
            <a:pPr marL="25400">
              <a:spcBef>
                <a:spcPts val="210"/>
              </a:spcBef>
              <a:defRPr/>
            </a:pPr>
            <a:r>
              <a:rPr lang="ru-RU" sz="2400" b="1" spc="-10" dirty="0">
                <a:solidFill>
                  <a:srgbClr val="C00000"/>
                </a:solidFill>
              </a:rPr>
              <a:t>Мастер-класс по флористике планируется в 2023 году </a:t>
            </a:r>
            <a:endParaRPr sz="2800" dirty="0"/>
          </a:p>
          <a:p>
            <a:pPr marL="25400">
              <a:spcBef>
                <a:spcPts val="210"/>
              </a:spcBef>
              <a:defRPr/>
            </a:pPr>
            <a:endParaRPr lang="ru-RU" sz="2400" b="1" spc="-10" dirty="0">
              <a:solidFill>
                <a:srgbClr val="C00000"/>
              </a:solidFill>
            </a:endParaRPr>
          </a:p>
          <a:p>
            <a:pPr marL="25400">
              <a:spcBef>
                <a:spcPts val="210"/>
              </a:spcBef>
              <a:defRPr/>
            </a:pPr>
            <a:r>
              <a:rPr lang="ru-RU" sz="2400" b="1" dirty="0">
                <a:solidFill>
                  <a:srgbClr val="C00000"/>
                </a:solidFill>
                <a:cs typeface="Times New Roman"/>
              </a:rPr>
              <a:t>Стоимость на 1 получателя в 2023 г. </a:t>
            </a:r>
            <a:r>
              <a:rPr lang="ru-RU" sz="2400" b="1" spc="-10" dirty="0" smtClean="0">
                <a:solidFill>
                  <a:srgbClr val="C00000"/>
                </a:solidFill>
              </a:rPr>
              <a:t>6,5 </a:t>
            </a:r>
            <a:r>
              <a:rPr lang="ru-RU" sz="2400" b="1" spc="-10" dirty="0">
                <a:solidFill>
                  <a:srgbClr val="C00000"/>
                </a:solidFill>
              </a:rPr>
              <a:t>тыс</a:t>
            </a:r>
            <a:r>
              <a:rPr lang="ru-RU" sz="2400" b="1" spc="-10" dirty="0" smtClean="0">
                <a:solidFill>
                  <a:srgbClr val="C00000"/>
                </a:solidFill>
              </a:rPr>
              <a:t>. руб</a:t>
            </a:r>
            <a:r>
              <a:rPr lang="ru-RU" sz="2400" b="1" spc="-10" dirty="0">
                <a:solidFill>
                  <a:srgbClr val="C00000"/>
                </a:solidFill>
              </a:rPr>
              <a:t>.</a:t>
            </a:r>
          </a:p>
          <a:p>
            <a:pPr marL="25400">
              <a:spcBef>
                <a:spcPts val="210"/>
              </a:spcBef>
              <a:defRPr/>
            </a:pPr>
            <a:r>
              <a:rPr lang="ru-RU" sz="2400" b="1" spc="-10" dirty="0">
                <a:solidFill>
                  <a:srgbClr val="C00000"/>
                </a:solidFill>
              </a:rPr>
              <a:t>Субсидируется 100%</a:t>
            </a:r>
            <a:br>
              <a:rPr lang="ru-RU" sz="2400" b="1" spc="-10" dirty="0">
                <a:solidFill>
                  <a:srgbClr val="C00000"/>
                </a:solidFill>
              </a:rPr>
            </a:br>
            <a:endParaRPr lang="ru-RU" sz="2400" b="1" spc="-10" dirty="0">
              <a:solidFill>
                <a:srgbClr val="C00000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F2143E8C-2109-E92D-11BB-CDAA57F9175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63316" y="1166052"/>
            <a:ext cx="6404221" cy="818638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16087727" y="76744"/>
            <a:ext cx="2054682" cy="1009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57926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" name="object 6"/>
          <p:cNvSpPr txBox="1">
            <a:spLocks noGrp="1"/>
          </p:cNvSpPr>
          <p:nvPr>
            <p:ph type="title"/>
          </p:nvPr>
        </p:nvSpPr>
        <p:spPr bwMode="auto">
          <a:xfrm>
            <a:off x="535103" y="1794185"/>
            <a:ext cx="8080863" cy="1938223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/>
          <a:p>
            <a:pPr marL="25400">
              <a:spcBef>
                <a:spcPts val="210"/>
              </a:spcBef>
              <a:defRPr/>
            </a:pPr>
            <a:r>
              <a:rPr lang="ru-RU" spc="-10" dirty="0">
                <a:solidFill>
                  <a:schemeClr val="tx1">
                    <a:lumMod val="75000"/>
                    <a:lumOff val="25000"/>
                  </a:schemeClr>
                </a:solidFill>
              </a:rPr>
              <a:t/>
            </a:r>
            <a:br>
              <a:rPr lang="ru-RU" spc="-10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ru-RU" sz="3600" spc="-10" dirty="0">
                <a:solidFill>
                  <a:schemeClr val="tx1">
                    <a:lumMod val="75000"/>
                    <a:lumOff val="25000"/>
                  </a:schemeClr>
                </a:solidFill>
              </a:rPr>
              <a:t/>
            </a:r>
            <a:br>
              <a:rPr lang="ru-RU" sz="3600" spc="-10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endParaRPr sz="3600" spc="-1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 bwMode="auto">
          <a:xfrm>
            <a:off x="586617" y="604422"/>
            <a:ext cx="10244516" cy="98344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2400" b="1" dirty="0">
                <a:solidFill>
                  <a:srgbClr val="C00000"/>
                </a:solidFill>
                <a:latin typeface="Calibri"/>
              </a:rPr>
              <a:t>Требование к получателям:</a:t>
            </a:r>
          </a:p>
          <a:p>
            <a:pPr marL="342900" indent="-342900" algn="just">
              <a:buFont typeface="Arial" panose="020B0604020202020204" pitchFamily="34" charset="0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субъект МСП создан физическим лицом до 25 лет </a:t>
            </a: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(включительно), ИП или учредитель/участник, владеющий более 50 % долей/голосующих акций у ООО/АО</a:t>
            </a:r>
            <a:endParaRPr lang="ru-RU" sz="22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  <a:p>
            <a:pPr marL="342900" indent="-342900" algn="just">
              <a:buFont typeface="Arial" panose="020B0604020202020204" pitchFamily="34" charset="0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субъект МСП прошел обучение в рамках обучающей программы или акселерационной программы в течение года до момента получения гранта по направлению осуществления предпринимательской </a:t>
            </a: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деятельности, организованной ЦПП или Корпорацией МСП</a:t>
            </a:r>
          </a:p>
          <a:p>
            <a:pPr marL="342900" indent="-342900" algn="just">
              <a:buFont typeface="Arial" panose="020B0604020202020204" pitchFamily="34" charset="0"/>
              <a:buChar char="•"/>
              <a:defRPr/>
            </a:pP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отсутствие задолженности по налога и сборам, более 1 тыс. руб.</a:t>
            </a:r>
            <a:endParaRPr lang="ru-RU" sz="22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  <a:p>
            <a:pPr algn="just">
              <a:defRPr/>
            </a:pPr>
            <a:r>
              <a:rPr lang="ru-RU" sz="2400" b="1" dirty="0" smtClean="0">
                <a:solidFill>
                  <a:srgbClr val="C00000"/>
                </a:solidFill>
                <a:latin typeface="Calibri"/>
              </a:rPr>
              <a:t>Сумма </a:t>
            </a:r>
            <a:r>
              <a:rPr lang="ru-RU" sz="2400" b="1" dirty="0">
                <a:solidFill>
                  <a:srgbClr val="C00000"/>
                </a:solidFill>
                <a:latin typeface="Calibri"/>
              </a:rPr>
              <a:t>гранта: 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от 100 до 500 тыс. руб</a:t>
            </a: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.</a:t>
            </a:r>
          </a:p>
          <a:p>
            <a:pPr algn="just">
              <a:defRPr/>
            </a:pPr>
            <a:endParaRPr lang="ru-RU" altLang="en-US" sz="2400" b="1" dirty="0" smtClean="0">
              <a:solidFill>
                <a:srgbClr val="C00000"/>
              </a:solidFill>
              <a:latin typeface="Calibri"/>
            </a:endParaRPr>
          </a:p>
          <a:p>
            <a:pPr algn="just">
              <a:defRPr/>
            </a:pPr>
            <a:r>
              <a:rPr lang="ru-RU" altLang="en-US" sz="2400" b="1" dirty="0" err="1" smtClean="0">
                <a:solidFill>
                  <a:srgbClr val="C00000"/>
                </a:solidFill>
                <a:latin typeface="Calibri"/>
              </a:rPr>
              <a:t>Софинансирование</a:t>
            </a:r>
            <a:r>
              <a:rPr lang="ru-RU" altLang="en-US" sz="2400" b="1" dirty="0">
                <a:solidFill>
                  <a:srgbClr val="C00000"/>
                </a:solidFill>
                <a:latin typeface="Calibri"/>
              </a:rPr>
              <a:t>:</a:t>
            </a:r>
            <a:r>
              <a:rPr lang="ru-RU" altLang="en-US" sz="2400" b="1" dirty="0">
                <a:solidFill>
                  <a:srgbClr val="C00000"/>
                </a:solidFill>
                <a:latin typeface="Times New Roman" pitchFamily="18" charset="0"/>
              </a:rPr>
              <a:t> </a:t>
            </a:r>
            <a:r>
              <a:rPr lang="ru-RU" altLang="en-US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не менее 25% от стоимости проекта</a:t>
            </a:r>
          </a:p>
          <a:p>
            <a:pPr algn="just">
              <a:defRPr/>
            </a:pPr>
            <a:endParaRPr lang="ru-RU" sz="22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  <a:p>
            <a:pPr>
              <a:defRPr/>
            </a:pPr>
            <a:r>
              <a:rPr lang="ru-RU" sz="2400" b="1" dirty="0">
                <a:solidFill>
                  <a:srgbClr val="C00000"/>
                </a:solidFill>
                <a:latin typeface="Calibri"/>
              </a:rPr>
              <a:t>Обучение: 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запланировано на июнь 2023 </a:t>
            </a: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года</a:t>
            </a:r>
          </a:p>
          <a:p>
            <a:pPr>
              <a:defRPr/>
            </a:pPr>
            <a:endParaRPr lang="ru-RU" sz="2200" dirty="0" smtClean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  <a:p>
            <a:pPr>
              <a:defRPr/>
            </a:pPr>
            <a:r>
              <a:rPr lang="ru-RU" sz="2400" b="1" dirty="0" smtClean="0">
                <a:solidFill>
                  <a:srgbClr val="C00000"/>
                </a:solidFill>
                <a:latin typeface="Calibri"/>
              </a:rPr>
              <a:t>Организатор конкурса</a:t>
            </a:r>
            <a:r>
              <a:rPr lang="ru-RU" sz="2400" b="1" dirty="0">
                <a:solidFill>
                  <a:srgbClr val="C00000"/>
                </a:solidFill>
                <a:latin typeface="Calibri"/>
              </a:rPr>
              <a:t>: 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Министерство экономики, торговли и предпринимательства </a:t>
            </a: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РМ</a:t>
            </a:r>
          </a:p>
          <a:p>
            <a:pPr>
              <a:defRPr/>
            </a:pPr>
            <a:r>
              <a:rPr lang="ru-RU" sz="2400" b="1" dirty="0" smtClean="0">
                <a:solidFill>
                  <a:srgbClr val="C00000"/>
                </a:solidFill>
                <a:latin typeface="Calibri"/>
              </a:rPr>
              <a:t>В </a:t>
            </a:r>
            <a:r>
              <a:rPr lang="ru-RU" sz="2400" b="1" dirty="0">
                <a:solidFill>
                  <a:srgbClr val="C00000"/>
                </a:solidFill>
                <a:latin typeface="Calibri"/>
              </a:rPr>
              <a:t>2022 году подано 21 заявка на получение гранта молодыми предпринимателями, выдано 9 грантов</a:t>
            </a:r>
          </a:p>
          <a:p>
            <a:pPr>
              <a:defRPr/>
            </a:pPr>
            <a:endParaRPr lang="ru-RU" sz="2200" dirty="0" smtClean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  <a:p>
            <a:pPr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 smtClean="0">
                <a:solidFill>
                  <a:srgbClr val="C00000"/>
                </a:solidFill>
              </a:rPr>
              <a:t>Получатели :</a:t>
            </a:r>
          </a:p>
          <a:p>
            <a:pPr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 smtClean="0">
                <a:solidFill>
                  <a:srgbClr val="C00000"/>
                </a:solidFill>
              </a:rPr>
              <a:t>ИП </a:t>
            </a:r>
            <a:r>
              <a:rPr lang="ru-RU" sz="2400" b="1" dirty="0">
                <a:solidFill>
                  <a:srgbClr val="C00000"/>
                </a:solidFill>
              </a:rPr>
              <a:t>Романова Алена </a:t>
            </a:r>
            <a:r>
              <a:rPr lang="ru-RU" sz="2400" b="1" dirty="0" smtClean="0">
                <a:solidFill>
                  <a:srgbClr val="C00000"/>
                </a:solidFill>
              </a:rPr>
              <a:t>Игоревна (на </a:t>
            </a:r>
            <a:r>
              <a:rPr lang="ru-RU" sz="2400" b="1" dirty="0">
                <a:solidFill>
                  <a:srgbClr val="C00000"/>
                </a:solidFill>
              </a:rPr>
              <a:t>развитие студий аппаратной косметологии лица и </a:t>
            </a:r>
            <a:r>
              <a:rPr lang="ru-RU" sz="2400" b="1" dirty="0" smtClean="0">
                <a:solidFill>
                  <a:srgbClr val="C00000"/>
                </a:solidFill>
              </a:rPr>
              <a:t>тела) – Рузаевский район</a:t>
            </a:r>
            <a:endParaRPr lang="ru-RU" sz="2400" b="1" dirty="0">
              <a:solidFill>
                <a:srgbClr val="C00000"/>
              </a:solidFill>
            </a:endParaRPr>
          </a:p>
          <a:p>
            <a:pPr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>
                <a:solidFill>
                  <a:srgbClr val="C00000"/>
                </a:solidFill>
              </a:rPr>
              <a:t>ИП Долгов Денис Александрович (открытие детской парикмахерской) – Рузаевский </a:t>
            </a:r>
            <a:r>
              <a:rPr lang="ru-RU" sz="2400" b="1" dirty="0" smtClean="0">
                <a:solidFill>
                  <a:srgbClr val="C00000"/>
                </a:solidFill>
              </a:rPr>
              <a:t>район</a:t>
            </a:r>
            <a:endParaRPr lang="ru-RU" sz="22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</p:txBody>
      </p:sp>
      <p:pic>
        <p:nvPicPr>
          <p:cNvPr id="19" name="Рисунок 18">
            <a:extLst>
              <a:ext uri="{FF2B5EF4-FFF2-40B4-BE49-F238E27FC236}">
                <a16:creationId xmlns:a16="http://schemas.microsoft.com/office/drawing/2014/main" xmlns="" id="{0BCA8662-8DFB-6064-0D86-2B6DAACB10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883902" y="1331414"/>
            <a:ext cx="6837427" cy="755500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16087727" y="76744"/>
            <a:ext cx="2054682" cy="1009612"/>
          </a:xfrm>
          <a:prstGeom prst="rect">
            <a:avLst/>
          </a:prstGeom>
        </p:spPr>
      </p:pic>
      <p:sp>
        <p:nvSpPr>
          <p:cNvPr id="11" name="object 6"/>
          <p:cNvSpPr txBox="1">
            <a:spLocks/>
          </p:cNvSpPr>
          <p:nvPr/>
        </p:nvSpPr>
        <p:spPr bwMode="auto">
          <a:xfrm>
            <a:off x="693076" y="-41550"/>
            <a:ext cx="12172918" cy="664028"/>
          </a:xfrm>
          <a:prstGeom prst="rect">
            <a:avLst/>
          </a:prstGeom>
        </p:spPr>
        <p:txBody>
          <a:bodyPr vert="horz" wrap="square" lIns="0" tIns="26670" rIns="0" bIns="0" rtlCol="0" anchor="ctr">
            <a:spAutoFit/>
          </a:bodyPr>
          <a:lstStyle>
            <a:lvl1pPr algn="l" defTabSz="13716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5400">
              <a:spcBef>
                <a:spcPts val="210"/>
              </a:spcBef>
              <a:defRPr/>
            </a:pPr>
            <a:r>
              <a:rPr lang="ru-RU" sz="4600" b="1" spc="-409" dirty="0" smtClean="0">
                <a:solidFill>
                  <a:srgbClr val="3C383B"/>
                </a:solidFill>
                <a:latin typeface="Verdana"/>
                <a:cs typeface="Verdana"/>
              </a:rPr>
              <a:t>Гранты молодым предпринимателям</a:t>
            </a:r>
            <a:endParaRPr lang="ru-RU" sz="4600" b="1" spc="-409" dirty="0">
              <a:solidFill>
                <a:srgbClr val="3C383B"/>
              </a:solidFill>
              <a:latin typeface="Verdana"/>
              <a:cs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80451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0478" y="0"/>
            <a:ext cx="15773400" cy="650047"/>
          </a:xfrm>
        </p:spPr>
        <p:txBody>
          <a:bodyPr>
            <a:normAutofit fontScale="90000"/>
          </a:bodyPr>
          <a:lstStyle/>
          <a:p>
            <a:pPr marL="25400">
              <a:spcBef>
                <a:spcPts val="210"/>
              </a:spcBef>
              <a:defRPr/>
            </a:pPr>
            <a:r>
              <a:rPr lang="ru-RU" sz="4600" b="1" spc="-409" dirty="0">
                <a:solidFill>
                  <a:srgbClr val="3C383B"/>
                </a:solidFill>
                <a:latin typeface="Verdana"/>
                <a:cs typeface="Verdana"/>
              </a:rPr>
              <a:t>Гранты молодым предпринимателям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7902" y="742213"/>
            <a:ext cx="17043579" cy="9544787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ru-RU" sz="9600" b="1" dirty="0">
                <a:solidFill>
                  <a:srgbClr val="C00000"/>
                </a:solidFill>
                <a:latin typeface="Calibri"/>
              </a:rPr>
              <a:t>Целевое использование гранта:</a:t>
            </a:r>
          </a:p>
          <a:p>
            <a:pPr algn="just"/>
            <a:r>
              <a:rPr lang="ru-RU" sz="8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аренда </a:t>
            </a:r>
            <a:r>
              <a:rPr lang="ru-RU" sz="88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нежилого помещения;</a:t>
            </a:r>
          </a:p>
          <a:p>
            <a:pPr algn="just"/>
            <a:r>
              <a:rPr lang="ru-RU" sz="88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ремонт нежилого помещения, включая приобретение строительных материалов, оборудования, необходимого для ремонта помещения;</a:t>
            </a:r>
          </a:p>
          <a:p>
            <a:pPr algn="just"/>
            <a:r>
              <a:rPr lang="ru-RU" sz="88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аренда и (или) приобретение оргтехники, оборудования (в том числе инвентаря, мебели);</a:t>
            </a:r>
          </a:p>
          <a:p>
            <a:pPr algn="just"/>
            <a:r>
              <a:rPr lang="ru-RU" sz="88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выплата по передаче прав на франшизу (паушальный платеж);</a:t>
            </a:r>
          </a:p>
          <a:p>
            <a:pPr algn="just"/>
            <a:r>
              <a:rPr lang="ru-RU" sz="88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технологическое присоединение к объектам инженерной инфраструктуры (электрические сети, газоснабжение, водоснабжение, водоотведение, теплоснабжение);</a:t>
            </a:r>
          </a:p>
          <a:p>
            <a:pPr algn="just"/>
            <a:r>
              <a:rPr lang="ru-RU" sz="88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оплата коммунальных услуг и услуг электроснабжения;</a:t>
            </a:r>
          </a:p>
          <a:p>
            <a:pPr algn="just"/>
            <a:r>
              <a:rPr lang="ru-RU" sz="88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оформление результатов интеллектуальной деятельности;</a:t>
            </a:r>
          </a:p>
          <a:p>
            <a:pPr algn="just"/>
            <a:r>
              <a:rPr lang="ru-RU" sz="88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приобретение основных средств (за исключением приобретения зданий, сооружений, земельных участков, автомобилей);</a:t>
            </a:r>
          </a:p>
          <a:p>
            <a:pPr algn="just"/>
            <a:r>
              <a:rPr lang="ru-RU" sz="88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переоборудование транспортных средств для перевозки маломобильных групп населения, в том числе инвалидов;</a:t>
            </a:r>
          </a:p>
          <a:p>
            <a:pPr algn="just"/>
            <a:r>
              <a:rPr lang="ru-RU" sz="88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оплата услуг связи, в том числе информационно-телекоммуникационной сети «Интернет»;</a:t>
            </a:r>
          </a:p>
          <a:p>
            <a:pPr algn="just"/>
            <a:r>
              <a:rPr lang="ru-RU" sz="88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оплата услуг по созданию, технической поддержке, наполнению, развитию и продвижению в средствах массовой информации и информационно-телекоммуникационной сети «Интернет» (услуги хостинга, расходы на регистрацию доменных имен в информационно-телекоммуникационной сети «Интернет» и продление регистрации, расходы на поисковую оптимизацию, услуги/работы по модернизации сайта и аккаунтов в социальных сетях);</a:t>
            </a:r>
          </a:p>
          <a:p>
            <a:pPr algn="just"/>
            <a:r>
              <a:rPr lang="ru-RU" sz="88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приобретение программного обеспечения и неисключительных прав на программное обеспечение (расходы, связанные с получением прав по лицензионному соглашению; расходы по адаптации, настройке, внедрению и модификации программного обеспечения; расходы по сопровождению программного обеспечения);</a:t>
            </a:r>
          </a:p>
          <a:p>
            <a:pPr algn="just"/>
            <a:r>
              <a:rPr lang="ru-RU" sz="88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приобретение сырья, расходных материалов, необходимых для производства продукции и оказания услуг;</a:t>
            </a:r>
          </a:p>
          <a:p>
            <a:pPr algn="just"/>
            <a:r>
              <a:rPr lang="ru-RU" sz="88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уплата первого взноса (аванса) при заключении договора лизинга и (или) лизинговых платежей;</a:t>
            </a:r>
          </a:p>
          <a:p>
            <a:pPr algn="just"/>
            <a:r>
              <a:rPr lang="ru-RU" sz="88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реализация мероприятий по профилактике новой </a:t>
            </a:r>
            <a:r>
              <a:rPr lang="ru-RU" sz="88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коронавирусной</a:t>
            </a:r>
            <a:r>
              <a:rPr lang="ru-RU" sz="88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 инфекции, включая мероприятия, связанные с обеспечением выполнения санитарно-эпидемиологических требований</a:t>
            </a:r>
            <a:r>
              <a:rPr lang="ru-RU" sz="8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.</a:t>
            </a:r>
          </a:p>
          <a:p>
            <a:pPr marL="0" indent="0" algn="just">
              <a:buNone/>
            </a:pPr>
            <a:r>
              <a:rPr lang="ru-RU" sz="9600" b="1" dirty="0">
                <a:solidFill>
                  <a:srgbClr val="C00000"/>
                </a:solidFill>
                <a:latin typeface="Calibri"/>
              </a:rPr>
              <a:t>Не допускается направление гранта на </a:t>
            </a:r>
            <a:r>
              <a:rPr lang="ru-RU" sz="9600" b="1" dirty="0" smtClean="0">
                <a:solidFill>
                  <a:srgbClr val="C00000"/>
                </a:solidFill>
                <a:latin typeface="Calibri"/>
              </a:rPr>
              <a:t>уплату </a:t>
            </a:r>
            <a:r>
              <a:rPr lang="ru-RU" sz="9600" b="1" dirty="0">
                <a:solidFill>
                  <a:srgbClr val="C00000"/>
                </a:solidFill>
                <a:latin typeface="Calibri"/>
              </a:rPr>
              <a:t>налогов, сборов и иных обязательных </a:t>
            </a:r>
            <a:r>
              <a:rPr lang="ru-RU" sz="9600" b="1" dirty="0" smtClean="0">
                <a:solidFill>
                  <a:srgbClr val="C00000"/>
                </a:solidFill>
                <a:latin typeface="Calibri"/>
              </a:rPr>
              <a:t>платежей, </a:t>
            </a:r>
            <a:r>
              <a:rPr lang="ru-RU" sz="9600" b="1" dirty="0">
                <a:solidFill>
                  <a:srgbClr val="C00000"/>
                </a:solidFill>
                <a:latin typeface="Calibri"/>
              </a:rPr>
              <a:t>уплатой процентов по займам, предоставленным </a:t>
            </a:r>
            <a:r>
              <a:rPr lang="ru-RU" sz="9600" b="1" dirty="0" err="1" smtClean="0">
                <a:solidFill>
                  <a:srgbClr val="C00000"/>
                </a:solidFill>
                <a:latin typeface="Calibri"/>
              </a:rPr>
              <a:t>микрофинансовыми</a:t>
            </a:r>
            <a:r>
              <a:rPr lang="ru-RU" sz="9600" b="1" dirty="0" smtClean="0">
                <a:solidFill>
                  <a:srgbClr val="C00000"/>
                </a:solidFill>
                <a:latin typeface="Calibri"/>
              </a:rPr>
              <a:t> </a:t>
            </a:r>
            <a:r>
              <a:rPr lang="ru-RU" sz="9600" b="1" dirty="0">
                <a:solidFill>
                  <a:srgbClr val="C00000"/>
                </a:solidFill>
                <a:latin typeface="Calibri"/>
              </a:rPr>
              <a:t>организациями, а также по кредитам, привлеченным в кредитных организациях.</a:t>
            </a:r>
          </a:p>
          <a:p>
            <a:pPr algn="just"/>
            <a:endParaRPr lang="ru-RU" sz="88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  <a:p>
            <a:pPr algn="just"/>
            <a:endParaRPr lang="ru-RU" sz="8800" dirty="0" smtClean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  <a:p>
            <a:pPr algn="just"/>
            <a:endParaRPr lang="ru-RU" sz="88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  <a:p>
            <a:pPr>
              <a:defRPr/>
            </a:pPr>
            <a:endParaRPr lang="ru-RU" sz="88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  <a:p>
            <a:pPr algn="just">
              <a:defRPr/>
            </a:pPr>
            <a:endParaRPr lang="ru-RU" sz="4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16087727" y="76744"/>
            <a:ext cx="2054682" cy="1009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72504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4" name="Рисунок 23"/>
          <p:cNvPicPr>
            <a:picLocks noChangeAspect="1"/>
          </p:cNvPicPr>
          <p:nvPr/>
        </p:nvPicPr>
        <p:blipFill>
          <a:blip r:embed="rId2"/>
          <a:srcRect l="5937" t="17910" r="7343" b="37068"/>
          <a:stretch/>
        </p:blipFill>
        <p:spPr bwMode="auto">
          <a:xfrm>
            <a:off x="8610977" y="6054816"/>
            <a:ext cx="8658858" cy="350828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object 2"/>
          <p:cNvSpPr txBox="1">
            <a:spLocks noGrp="1"/>
          </p:cNvSpPr>
          <p:nvPr>
            <p:ph type="title"/>
          </p:nvPr>
        </p:nvSpPr>
        <p:spPr bwMode="auto">
          <a:xfrm>
            <a:off x="595160" y="0"/>
            <a:ext cx="16961320" cy="1162626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/>
          <a:p>
            <a:pPr marL="25400">
              <a:spcBef>
                <a:spcPts val="210"/>
              </a:spcBef>
              <a:defRPr/>
            </a:pPr>
            <a:r>
              <a:rPr lang="ru-RU" sz="4100" b="1" spc="-409" dirty="0">
                <a:solidFill>
                  <a:srgbClr val="3C383B"/>
                </a:solidFill>
                <a:latin typeface="Verdana"/>
                <a:cs typeface="Verdana"/>
              </a:rPr>
              <a:t>Витрина (интернет-каталог)</a:t>
            </a:r>
            <a:br>
              <a:rPr lang="ru-RU" sz="4100" b="1" spc="-409" dirty="0">
                <a:solidFill>
                  <a:srgbClr val="3C383B"/>
                </a:solidFill>
                <a:latin typeface="Verdana"/>
                <a:cs typeface="Verdana"/>
              </a:rPr>
            </a:br>
            <a:r>
              <a:rPr lang="ru-RU" sz="4100" b="1" spc="-409" dirty="0">
                <a:solidFill>
                  <a:srgbClr val="3C383B"/>
                </a:solidFill>
                <a:latin typeface="Verdana"/>
                <a:cs typeface="Verdana"/>
              </a:rPr>
              <a:t>продукции и услуг </a:t>
            </a:r>
            <a:r>
              <a:rPr lang="ru-RU" sz="4100" b="1" spc="-409" dirty="0" err="1">
                <a:solidFill>
                  <a:srgbClr val="3C383B"/>
                </a:solidFill>
                <a:latin typeface="Verdana"/>
                <a:cs typeface="Verdana"/>
              </a:rPr>
              <a:t>самозанятых</a:t>
            </a:r>
            <a:r>
              <a:rPr lang="ru-RU" sz="4100" b="1" spc="-409" dirty="0">
                <a:solidFill>
                  <a:srgbClr val="3C383B"/>
                </a:solidFill>
                <a:latin typeface="Verdana"/>
                <a:cs typeface="Verdana"/>
              </a:rPr>
              <a:t> на сайте Центра «Мой бизнес»</a:t>
            </a:r>
            <a:endParaRPr sz="4100" b="1" spc="-409" dirty="0">
              <a:solidFill>
                <a:srgbClr val="3C383B"/>
              </a:solidFill>
              <a:latin typeface="Verdana"/>
              <a:cs typeface="Verdana"/>
            </a:endParaRPr>
          </a:p>
        </p:txBody>
      </p:sp>
      <p:sp>
        <p:nvSpPr>
          <p:cNvPr id="21" name="object 21"/>
          <p:cNvSpPr txBox="1">
            <a:spLocks noGrp="1"/>
          </p:cNvSpPr>
          <p:nvPr>
            <p:ph type="sldNum" sz="quarter" idx="12"/>
          </p:nvPr>
        </p:nvSpPr>
        <p:spPr bwMode="auto">
          <a:xfrm>
            <a:off x="26334722" y="19133820"/>
            <a:ext cx="8412480" cy="2769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6200">
              <a:defRPr/>
            </a:pPr>
            <a:fld id="{81D60167-4931-47E6-BA6A-407CBD079E47}" type="slidenum">
              <a:rPr spc="-10"/>
              <a:pPr marL="76200">
                <a:defRPr/>
              </a:pPr>
              <a:t>28</a:t>
            </a:fld>
            <a:endParaRPr spc="-10"/>
          </a:p>
        </p:txBody>
      </p:sp>
      <p:sp>
        <p:nvSpPr>
          <p:cNvPr id="9" name="object 9"/>
          <p:cNvSpPr txBox="1"/>
          <p:nvPr/>
        </p:nvSpPr>
        <p:spPr bwMode="auto">
          <a:xfrm>
            <a:off x="10080497" y="2601469"/>
            <a:ext cx="2045970" cy="764312"/>
          </a:xfrm>
          <a:prstGeom prst="rect">
            <a:avLst/>
          </a:prstGeom>
        </p:spPr>
        <p:txBody>
          <a:bodyPr vert="horz" wrap="square" lIns="0" tIns="25400" rIns="0" bIns="0" rtlCol="0">
            <a:spAutoFit/>
          </a:bodyPr>
          <a:lstStyle/>
          <a:p>
            <a:pPr marL="320040" marR="10160" indent="-295910">
              <a:spcBef>
                <a:spcPts val="200"/>
              </a:spcBef>
              <a:defRPr/>
            </a:pPr>
            <a:r>
              <a:rPr sz="2400" b="1" spc="-10">
                <a:solidFill>
                  <a:srgbClr val="FFFFFF"/>
                </a:solidFill>
                <a:cs typeface="Calibri"/>
              </a:rPr>
              <a:t>СП</a:t>
            </a:r>
            <a:r>
              <a:rPr sz="2400" b="1">
                <a:solidFill>
                  <a:srgbClr val="FFFFFF"/>
                </a:solidFill>
                <a:cs typeface="Calibri"/>
              </a:rPr>
              <a:t>ЕЦИАЛЬНОЕ </a:t>
            </a:r>
            <a:r>
              <a:rPr sz="2400" b="1" spc="-10">
                <a:solidFill>
                  <a:srgbClr val="FFFFFF"/>
                </a:solidFill>
                <a:cs typeface="Calibri"/>
              </a:rPr>
              <a:t>ОБУЧЕНИЕ</a:t>
            </a:r>
            <a:endParaRPr sz="2400">
              <a:solidFill>
                <a:prstClr val="black"/>
              </a:solidFill>
              <a:cs typeface="Calibri"/>
            </a:endParaRPr>
          </a:p>
        </p:txBody>
      </p:sp>
      <p:pic>
        <p:nvPicPr>
          <p:cNvPr id="27" name="Рисунок 26"/>
          <p:cNvPicPr>
            <a:picLocks noChangeAspect="1"/>
          </p:cNvPicPr>
          <p:nvPr/>
        </p:nvPicPr>
        <p:blipFill>
          <a:blip r:embed="rId3"/>
          <a:srcRect l="8333" t="23846" r="12500" b="8462"/>
          <a:stretch/>
        </p:blipFill>
        <p:spPr bwMode="auto">
          <a:xfrm>
            <a:off x="8610977" y="2118140"/>
            <a:ext cx="8658858" cy="3910088"/>
          </a:xfrm>
          <a:prstGeom prst="rect">
            <a:avLst/>
          </a:prstGeom>
          <a:ln>
            <a:solidFill>
              <a:srgbClr val="CCA897"/>
            </a:solidFill>
          </a:ln>
          <a:effectLst>
            <a:softEdge rad="127000"/>
          </a:effectLst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4"/>
          <a:srcRect l="8252" t="12414" r="30876" b="662"/>
          <a:stretch/>
        </p:blipFill>
        <p:spPr bwMode="auto">
          <a:xfrm>
            <a:off x="817230" y="1938746"/>
            <a:ext cx="8041942" cy="7467600"/>
          </a:xfrm>
          <a:prstGeom prst="rect">
            <a:avLst/>
          </a:prstGeom>
          <a:ln>
            <a:noFill/>
          </a:ln>
          <a:effectLst>
            <a:outerShdw blurRad="50800" dist="50800" dir="5400000" algn="ctr" rotWithShape="0">
              <a:srgbClr val="000000">
                <a:alpha val="31000"/>
              </a:srgbClr>
            </a:outerShdw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774815" y="4459080"/>
            <a:ext cx="7513184" cy="5827918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110633" y="1"/>
            <a:ext cx="4508500" cy="1164440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28700" y="174832"/>
            <a:ext cx="2981324" cy="1466849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3604342" y="748746"/>
            <a:ext cx="4029581" cy="3710334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8153399" y="748746"/>
            <a:ext cx="4029581" cy="3710334"/>
          </a:xfrm>
          <a:prstGeom prst="rect">
            <a:avLst/>
          </a:prstGeom>
        </p:spPr>
      </p:pic>
      <p:sp>
        <p:nvSpPr>
          <p:cNvPr id="12" name="object 5">
            <a:extLst>
              <a:ext uri="{FF2B5EF4-FFF2-40B4-BE49-F238E27FC236}">
                <a16:creationId xmlns:a16="http://schemas.microsoft.com/office/drawing/2014/main" xmlns="" id="{211CA8AD-BE3D-5A98-51A1-76F9CED42B0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57374" y="2498213"/>
            <a:ext cx="11918950" cy="1455847"/>
          </a:xfrm>
          <a:prstGeom prst="rect">
            <a:avLst/>
          </a:prstGeom>
        </p:spPr>
        <p:txBody>
          <a:bodyPr vert="horz" wrap="square" lIns="0" tIns="29844" rIns="0" bIns="0" rtlCol="0">
            <a:spAutoFit/>
          </a:bodyPr>
          <a:lstStyle/>
          <a:p>
            <a:pPr marL="12700" marR="5080">
              <a:lnSpc>
                <a:spcPts val="5480"/>
              </a:lnSpc>
              <a:spcBef>
                <a:spcPts val="234"/>
              </a:spcBef>
            </a:pPr>
            <a:r>
              <a:rPr lang="ru-RU" sz="7200" spc="-409" dirty="0"/>
              <a:t>Как с нами</a:t>
            </a:r>
            <a:br>
              <a:rPr lang="ru-RU" sz="7200" spc="-409" dirty="0"/>
            </a:br>
            <a:r>
              <a:rPr lang="ru-RU" sz="7200" spc="-409" dirty="0"/>
              <a:t>	   связаться:</a:t>
            </a:r>
            <a:endParaRPr sz="7200" spc="-780" dirty="0"/>
          </a:p>
        </p:txBody>
      </p:sp>
      <p:sp>
        <p:nvSpPr>
          <p:cNvPr id="13" name="object 5">
            <a:extLst>
              <a:ext uri="{FF2B5EF4-FFF2-40B4-BE49-F238E27FC236}">
                <a16:creationId xmlns:a16="http://schemas.microsoft.com/office/drawing/2014/main" xmlns="" id="{F5D105F1-DB8D-45CC-9505-2EDEBAA6FDAB}"/>
              </a:ext>
            </a:extLst>
          </p:cNvPr>
          <p:cNvSpPr txBox="1">
            <a:spLocks/>
          </p:cNvSpPr>
          <p:nvPr/>
        </p:nvSpPr>
        <p:spPr>
          <a:xfrm>
            <a:off x="589280" y="4459080"/>
            <a:ext cx="11918950" cy="4003018"/>
          </a:xfrm>
          <a:prstGeom prst="rect">
            <a:avLst/>
          </a:prstGeom>
        </p:spPr>
        <p:txBody>
          <a:bodyPr vert="horz" wrap="square" lIns="0" tIns="29844" rIns="0" bIns="0" rtlCol="0">
            <a:spAutoFit/>
          </a:bodyPr>
          <a:lstStyle>
            <a:lvl1pPr>
              <a:defRPr sz="4600" b="1" i="0">
                <a:solidFill>
                  <a:srgbClr val="3C383B"/>
                </a:solidFill>
                <a:latin typeface="Verdana"/>
                <a:ea typeface="+mj-ea"/>
                <a:cs typeface="Verdana"/>
              </a:defRPr>
            </a:lvl1pPr>
          </a:lstStyle>
          <a:p>
            <a:pPr marL="12700" marR="5080">
              <a:lnSpc>
                <a:spcPts val="5480"/>
              </a:lnSpc>
              <a:spcBef>
                <a:spcPts val="234"/>
              </a:spcBef>
            </a:pPr>
            <a:r>
              <a:rPr lang="ru-RU" sz="3600" kern="0" spc="-409" dirty="0">
                <a:solidFill>
                  <a:schemeClr val="tx1"/>
                </a:solidFill>
              </a:rPr>
              <a:t>Офис:</a:t>
            </a:r>
          </a:p>
          <a:p>
            <a:pPr marL="12700" marR="5080">
              <a:lnSpc>
                <a:spcPts val="5480"/>
              </a:lnSpc>
              <a:spcBef>
                <a:spcPts val="234"/>
              </a:spcBef>
            </a:pPr>
            <a:r>
              <a:rPr lang="ru-RU" sz="3600" kern="0" spc="-409" dirty="0">
                <a:solidFill>
                  <a:schemeClr val="tx1"/>
                </a:solidFill>
              </a:rPr>
              <a:t>Г. Саранск, ул. Московская, д. 14</a:t>
            </a:r>
          </a:p>
          <a:p>
            <a:pPr marL="12700" marR="5080">
              <a:spcBef>
                <a:spcPts val="234"/>
              </a:spcBef>
            </a:pPr>
            <a:endParaRPr lang="ru-RU" sz="1100" kern="0" spc="-409" dirty="0">
              <a:solidFill>
                <a:schemeClr val="tx1"/>
              </a:solidFill>
            </a:endParaRPr>
          </a:p>
          <a:p>
            <a:pPr marL="12700" marR="5080">
              <a:lnSpc>
                <a:spcPts val="5480"/>
              </a:lnSpc>
              <a:spcBef>
                <a:spcPts val="234"/>
              </a:spcBef>
            </a:pPr>
            <a:r>
              <a:rPr lang="ru-RU" sz="3600" kern="0" spc="-409" dirty="0">
                <a:solidFill>
                  <a:schemeClr val="tx1"/>
                </a:solidFill>
              </a:rPr>
              <a:t>Телефон: </a:t>
            </a:r>
          </a:p>
          <a:p>
            <a:pPr marL="12700" marR="5080">
              <a:lnSpc>
                <a:spcPts val="5480"/>
              </a:lnSpc>
              <a:spcBef>
                <a:spcPts val="234"/>
              </a:spcBef>
            </a:pPr>
            <a:r>
              <a:rPr lang="ru-RU" sz="3600" kern="0" spc="-409" dirty="0">
                <a:solidFill>
                  <a:schemeClr val="tx1"/>
                </a:solidFill>
              </a:rPr>
              <a:t>+7(8342) </a:t>
            </a:r>
            <a:r>
              <a:rPr lang="ru-RU" sz="3600" kern="0" spc="-409" dirty="0" smtClean="0">
                <a:solidFill>
                  <a:schemeClr val="tx1"/>
                </a:solidFill>
              </a:rPr>
              <a:t>24-77-77</a:t>
            </a:r>
            <a:endParaRPr lang="ru-RU" sz="3600" kern="0" spc="-409" dirty="0">
              <a:solidFill>
                <a:schemeClr val="tx1"/>
              </a:solidFill>
            </a:endParaRPr>
          </a:p>
          <a:p>
            <a:pPr marL="12700" marR="5080">
              <a:spcBef>
                <a:spcPts val="234"/>
              </a:spcBef>
            </a:pPr>
            <a:endParaRPr lang="ru-RU" sz="800" kern="0" spc="-409" dirty="0">
              <a:solidFill>
                <a:schemeClr val="tx1"/>
              </a:solidFill>
            </a:endParaRPr>
          </a:p>
          <a:p>
            <a:pPr marL="12700" marR="5080">
              <a:lnSpc>
                <a:spcPts val="5480"/>
              </a:lnSpc>
              <a:spcBef>
                <a:spcPts val="234"/>
              </a:spcBef>
            </a:pPr>
            <a:r>
              <a:rPr lang="ru-RU" sz="3600" kern="0" spc="-409" dirty="0">
                <a:solidFill>
                  <a:schemeClr val="tx1"/>
                </a:solidFill>
              </a:rPr>
              <a:t>Посетите наши интернет-ресурсы:</a:t>
            </a:r>
            <a:endParaRPr lang="ru-RU" sz="3600" kern="0" spc="-780" dirty="0">
              <a:solidFill>
                <a:schemeClr val="tx1"/>
              </a:solidFill>
            </a:endParaRPr>
          </a:p>
        </p:txBody>
      </p:sp>
      <p:pic>
        <p:nvPicPr>
          <p:cNvPr id="5" name="object 5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0363200" y="4964100"/>
            <a:ext cx="5074300" cy="4675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755</TotalTime>
  <Words>2571</Words>
  <Application>Microsoft Office PowerPoint</Application>
  <PresentationFormat>Произвольный</PresentationFormat>
  <Paragraphs>389</Paragraphs>
  <Slides>29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Тема Office</vt:lpstr>
      <vt:lpstr>Меры поддержки Центра поддержки предпринимательства в 2023 году</vt:lpstr>
      <vt:lpstr>Бизнес-Десант 2023</vt:lpstr>
      <vt:lpstr>Цифровая платформа МСП (ЦП МСП)</vt:lpstr>
      <vt:lpstr>ОСНОВНЫЕ УСЛУГИ,  ОКАЗЫВАЕМЫЕ ЦПП*:</vt:lpstr>
      <vt:lpstr>Поддержка  самозанятых</vt:lpstr>
      <vt:lpstr>Поддержка  начинающих и  действующих  предпринимателей</vt:lpstr>
      <vt:lpstr>Консультационные услуги по вопросам правового обеспечения деятельности</vt:lpstr>
      <vt:lpstr>Консультационные услуги по вопросам  финансового планирования</vt:lpstr>
      <vt:lpstr>Слайд 9</vt:lpstr>
      <vt:lpstr>Слайд 10</vt:lpstr>
      <vt:lpstr>Слайд 11</vt:lpstr>
      <vt:lpstr>Сертификация продовольственных товаров</vt:lpstr>
      <vt:lpstr>Регистрация товарного  знака</vt:lpstr>
      <vt:lpstr>Обеспечение участия в закупках</vt:lpstr>
      <vt:lpstr>Слайд 15</vt:lpstr>
      <vt:lpstr>Слайд 16</vt:lpstr>
      <vt:lpstr>Предоставление электронной цифровой подписи </vt:lpstr>
      <vt:lpstr>Слайд 18</vt:lpstr>
      <vt:lpstr>Слайд 19</vt:lpstr>
      <vt:lpstr>Слайд 20</vt:lpstr>
      <vt:lpstr>Обучающие программы, тренинги, семинары, форумы, конференции</vt:lpstr>
      <vt:lpstr>Акселерационная программа «Точки роста»  </vt:lpstr>
      <vt:lpstr>Мастер-классы для кондитеров, для представителей бьюти-индустрии</vt:lpstr>
      <vt:lpstr>Мастер-класс по фотографии</vt:lpstr>
      <vt:lpstr>Мастер-класс по флористике</vt:lpstr>
      <vt:lpstr>  </vt:lpstr>
      <vt:lpstr>Гранты молодым предпринимателям</vt:lpstr>
      <vt:lpstr>Витрина (интернет-каталог) продукции и услуг самозанятых на сайте Центра «Мой бизнес»</vt:lpstr>
      <vt:lpstr>Как с нами     связаться: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Меры поддержки центра «Мой бизнес»  в 2022 году</dc:title>
  <dc:creator>Пользователь</dc:creator>
  <cp:lastModifiedBy>Админ</cp:lastModifiedBy>
  <cp:revision>55</cp:revision>
  <cp:lastPrinted>2023-02-15T07:30:15Z</cp:lastPrinted>
  <dcterms:modified xsi:type="dcterms:W3CDTF">2024-04-11T06:02:41Z</dcterms:modified>
</cp:coreProperties>
</file>